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8288000" cy="10287000"/>
  <p:notesSz cx="6858000" cy="9144000"/>
  <p:embeddedFontLst>
    <p:embeddedFont>
      <p:font typeface="League Gothic" charset="1" panose="00000500000000000000"/>
      <p:regular r:id="rId30"/>
    </p:embeddedFont>
    <p:embeddedFont>
      <p:font typeface="Muli" charset="1" panose="00000500000000000000"/>
      <p:regular r:id="rId31"/>
    </p:embeddedFont>
    <p:embeddedFont>
      <p:font typeface="Canva Sans Bold" charset="1" panose="020B0803030501040103"/>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 Id="rId4" Target="../media/image33.jpeg" Type="http://schemas.openxmlformats.org/officeDocument/2006/relationships/image"/><Relationship Id="rId5" Target="../media/image3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3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 Id="rId3" Target="../media/image8.jpeg" Type="http://schemas.openxmlformats.org/officeDocument/2006/relationships/image"/><Relationship Id="rId4" Target="../media/image3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 Id="rId3" Target="../media/image39.jpe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 Id="rId6" Target="../media/image4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jpeg" Type="http://schemas.openxmlformats.org/officeDocument/2006/relationships/image"/><Relationship Id="rId3" Target="../media/image44.png" Type="http://schemas.openxmlformats.org/officeDocument/2006/relationships/image"/><Relationship Id="rId4" Target="../media/image45.png" Type="http://schemas.openxmlformats.org/officeDocument/2006/relationships/image"/><Relationship Id="rId5" Target="../media/image4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jpeg" Type="http://schemas.openxmlformats.org/officeDocument/2006/relationships/image"/><Relationship Id="rId3" Target="../media/image48.png" Type="http://schemas.openxmlformats.org/officeDocument/2006/relationships/image"/><Relationship Id="rId4" Target="../media/image49.png" Type="http://schemas.openxmlformats.org/officeDocument/2006/relationships/image"/><Relationship Id="rId5" Target="../media/image5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png" Type="http://schemas.openxmlformats.org/officeDocument/2006/relationships/image"/><Relationship Id="rId4" Target="../media/image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png" Type="http://schemas.openxmlformats.org/officeDocument/2006/relationships/image"/><Relationship Id="rId4" Target="../media/image33.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png" Type="http://schemas.openxmlformats.org/officeDocument/2006/relationships/image"/><Relationship Id="rId4" Target="../media/image57.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jpeg" Type="http://schemas.openxmlformats.org/officeDocument/2006/relationships/image"/><Relationship Id="rId4"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21368" b="-34532"/>
            </a:stretch>
          </a:blipFill>
        </p:spPr>
      </p:sp>
      <p:sp>
        <p:nvSpPr>
          <p:cNvPr name="Freeform 3" id="3"/>
          <p:cNvSpPr/>
          <p:nvPr/>
        </p:nvSpPr>
        <p:spPr>
          <a:xfrm flipH="false" flipV="false" rot="0">
            <a:off x="13334367" y="7031259"/>
            <a:ext cx="3716002" cy="2709105"/>
          </a:xfrm>
          <a:custGeom>
            <a:avLst/>
            <a:gdLst/>
            <a:ahLst/>
            <a:cxnLst/>
            <a:rect r="r" b="b" t="t" l="l"/>
            <a:pathLst>
              <a:path h="2709105" w="3716002">
                <a:moveTo>
                  <a:pt x="0" y="0"/>
                </a:moveTo>
                <a:lnTo>
                  <a:pt x="3716002" y="0"/>
                </a:lnTo>
                <a:lnTo>
                  <a:pt x="3716002" y="2709105"/>
                </a:lnTo>
                <a:lnTo>
                  <a:pt x="0" y="2709105"/>
                </a:lnTo>
                <a:lnTo>
                  <a:pt x="0" y="0"/>
                </a:lnTo>
                <a:close/>
              </a:path>
            </a:pathLst>
          </a:custGeom>
          <a:blipFill>
            <a:blip r:embed="rId3"/>
            <a:stretch>
              <a:fillRect l="0" t="0" r="-9355" b="0"/>
            </a:stretch>
          </a:blipFill>
        </p:spPr>
      </p:sp>
      <p:sp>
        <p:nvSpPr>
          <p:cNvPr name="TextBox 4" id="4"/>
          <p:cNvSpPr txBox="true"/>
          <p:nvPr/>
        </p:nvSpPr>
        <p:spPr>
          <a:xfrm rot="0">
            <a:off x="2314586" y="4273591"/>
            <a:ext cx="13658828" cy="2757668"/>
          </a:xfrm>
          <a:prstGeom prst="rect">
            <a:avLst/>
          </a:prstGeom>
        </p:spPr>
        <p:txBody>
          <a:bodyPr anchor="t" rtlCol="false" tIns="0" lIns="0" bIns="0" rIns="0">
            <a:spAutoFit/>
          </a:bodyPr>
          <a:lstStyle/>
          <a:p>
            <a:pPr algn="ctr">
              <a:lnSpc>
                <a:spcPts val="21482"/>
              </a:lnSpc>
            </a:pPr>
            <a:r>
              <a:rPr lang="en-US" sz="18680">
                <a:solidFill>
                  <a:srgbClr val="FFFFFF"/>
                </a:solidFill>
                <a:latin typeface="League Gothic"/>
                <a:ea typeface="League Gothic"/>
                <a:cs typeface="League Gothic"/>
                <a:sym typeface="League Gothic"/>
              </a:rPr>
              <a:t>AMAZON ANALYSIS</a:t>
            </a:r>
          </a:p>
        </p:txBody>
      </p:sp>
      <p:sp>
        <p:nvSpPr>
          <p:cNvPr name="TextBox 5" id="5"/>
          <p:cNvSpPr txBox="true"/>
          <p:nvPr/>
        </p:nvSpPr>
        <p:spPr>
          <a:xfrm rot="0">
            <a:off x="6511958" y="8937769"/>
            <a:ext cx="5264084" cy="304800"/>
          </a:xfrm>
          <a:prstGeom prst="rect">
            <a:avLst/>
          </a:prstGeom>
        </p:spPr>
        <p:txBody>
          <a:bodyPr anchor="t" rtlCol="false" tIns="0" lIns="0" bIns="0" rIns="0">
            <a:spAutoFit/>
          </a:bodyPr>
          <a:lstStyle/>
          <a:p>
            <a:pPr algn="ctr">
              <a:lnSpc>
                <a:spcPts val="2610"/>
              </a:lnSpc>
            </a:pPr>
            <a:r>
              <a:rPr lang="en-US" sz="1800" spc="379">
                <a:solidFill>
                  <a:srgbClr val="F4D314"/>
                </a:solidFill>
                <a:latin typeface="Muli"/>
                <a:ea typeface="Muli"/>
                <a:cs typeface="Muli"/>
                <a:sym typeface="Muli"/>
              </a:rPr>
              <a:t>26 AUGUST 2025</a:t>
            </a:r>
          </a:p>
        </p:txBody>
      </p:sp>
      <p:sp>
        <p:nvSpPr>
          <p:cNvPr name="TextBox 6" id="6"/>
          <p:cNvSpPr txBox="true"/>
          <p:nvPr/>
        </p:nvSpPr>
        <p:spPr>
          <a:xfrm rot="0">
            <a:off x="4953633" y="3561233"/>
            <a:ext cx="8380734" cy="626634"/>
          </a:xfrm>
          <a:prstGeom prst="rect">
            <a:avLst/>
          </a:prstGeom>
        </p:spPr>
        <p:txBody>
          <a:bodyPr anchor="t" rtlCol="false" tIns="0" lIns="0" bIns="0" rIns="0">
            <a:spAutoFit/>
          </a:bodyPr>
          <a:lstStyle/>
          <a:p>
            <a:pPr algn="ctr">
              <a:lnSpc>
                <a:spcPts val="5217"/>
              </a:lnSpc>
            </a:pPr>
            <a:r>
              <a:rPr lang="en-US" sz="3598" spc="539">
                <a:solidFill>
                  <a:srgbClr val="F4D314"/>
                </a:solidFill>
                <a:latin typeface="Muli"/>
                <a:ea typeface="Muli"/>
                <a:cs typeface="Muli"/>
                <a:sym typeface="Muli"/>
              </a:rPr>
              <a:t>PRASHANT UPADHYAY</a:t>
            </a:r>
          </a:p>
        </p:txBody>
      </p:sp>
      <p:sp>
        <p:nvSpPr>
          <p:cNvPr name="TextBox 7" id="7"/>
          <p:cNvSpPr txBox="true"/>
          <p:nvPr/>
        </p:nvSpPr>
        <p:spPr>
          <a:xfrm rot="0">
            <a:off x="6511958" y="990600"/>
            <a:ext cx="5264084" cy="304800"/>
          </a:xfrm>
          <a:prstGeom prst="rect">
            <a:avLst/>
          </a:prstGeom>
        </p:spPr>
        <p:txBody>
          <a:bodyPr anchor="t" rtlCol="false" tIns="0" lIns="0" bIns="0" rIns="0">
            <a:spAutoFit/>
          </a:bodyPr>
          <a:lstStyle/>
          <a:p>
            <a:pPr algn="ctr">
              <a:lnSpc>
                <a:spcPts val="2610"/>
              </a:lnSpc>
            </a:pPr>
            <a:r>
              <a:rPr lang="en-US" sz="1800" spc="379">
                <a:solidFill>
                  <a:srgbClr val="FFFFFF"/>
                </a:solidFill>
                <a:latin typeface="Muli"/>
                <a:ea typeface="Muli"/>
                <a:cs typeface="Muli"/>
                <a:sym typeface="Muli"/>
              </a:rPr>
              <a:t>AMAZON.COM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1729474" y="6041864"/>
            <a:ext cx="5252491" cy="3027094"/>
          </a:xfrm>
          <a:custGeom>
            <a:avLst/>
            <a:gdLst/>
            <a:ahLst/>
            <a:cxnLst/>
            <a:rect r="r" b="b" t="t" l="l"/>
            <a:pathLst>
              <a:path h="3027094" w="5252491">
                <a:moveTo>
                  <a:pt x="0" y="0"/>
                </a:moveTo>
                <a:lnTo>
                  <a:pt x="5252492" y="0"/>
                </a:lnTo>
                <a:lnTo>
                  <a:pt x="5252492" y="3027094"/>
                </a:lnTo>
                <a:lnTo>
                  <a:pt x="0" y="3027094"/>
                </a:lnTo>
                <a:lnTo>
                  <a:pt x="0" y="0"/>
                </a:lnTo>
                <a:close/>
              </a:path>
            </a:pathLst>
          </a:custGeom>
          <a:blipFill>
            <a:blip r:embed="rId3"/>
            <a:stretch>
              <a:fillRect l="0" t="0" r="0" b="0"/>
            </a:stretch>
          </a:blipFill>
        </p:spPr>
      </p:sp>
      <p:sp>
        <p:nvSpPr>
          <p:cNvPr name="TextBox 4" id="4"/>
          <p:cNvSpPr txBox="true"/>
          <p:nvPr/>
        </p:nvSpPr>
        <p:spPr>
          <a:xfrm rot="0">
            <a:off x="1649640" y="1385667"/>
            <a:ext cx="7494360" cy="3006847"/>
          </a:xfrm>
          <a:prstGeom prst="rect">
            <a:avLst/>
          </a:prstGeom>
        </p:spPr>
        <p:txBody>
          <a:bodyPr anchor="t" rtlCol="false" tIns="0" lIns="0" bIns="0" rIns="0">
            <a:spAutoFit/>
          </a:bodyPr>
          <a:lstStyle/>
          <a:p>
            <a:pPr algn="l">
              <a:lnSpc>
                <a:spcPts val="11786"/>
              </a:lnSpc>
            </a:pPr>
            <a:r>
              <a:rPr lang="en-US" sz="10249">
                <a:solidFill>
                  <a:srgbClr val="FFFFFF"/>
                </a:solidFill>
                <a:latin typeface="League Gothic"/>
                <a:ea typeface="League Gothic"/>
                <a:cs typeface="League Gothic"/>
                <a:sym typeface="League Gothic"/>
              </a:rPr>
              <a:t>ANALYSIS THROUGH MYSQL</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21924" y="2779849"/>
            <a:ext cx="8879473" cy="4727302"/>
          </a:xfrm>
          <a:custGeom>
            <a:avLst/>
            <a:gdLst/>
            <a:ahLst/>
            <a:cxnLst/>
            <a:rect r="r" b="b" t="t" l="l"/>
            <a:pathLst>
              <a:path h="4727302" w="8879473">
                <a:moveTo>
                  <a:pt x="0" y="0"/>
                </a:moveTo>
                <a:lnTo>
                  <a:pt x="8879473" y="0"/>
                </a:lnTo>
                <a:lnTo>
                  <a:pt x="8879473" y="4727302"/>
                </a:lnTo>
                <a:lnTo>
                  <a:pt x="0" y="4727302"/>
                </a:lnTo>
                <a:lnTo>
                  <a:pt x="0" y="0"/>
                </a:lnTo>
                <a:close/>
              </a:path>
            </a:pathLst>
          </a:custGeom>
          <a:blipFill>
            <a:blip r:embed="rId2"/>
            <a:stretch>
              <a:fillRect l="0" t="0" r="0" b="0"/>
            </a:stretch>
          </a:blipFill>
        </p:spPr>
      </p:sp>
      <p:sp>
        <p:nvSpPr>
          <p:cNvPr name="Freeform 3" id="3"/>
          <p:cNvSpPr/>
          <p:nvPr/>
        </p:nvSpPr>
        <p:spPr>
          <a:xfrm flipH="false" flipV="false" rot="0">
            <a:off x="10057579" y="2779849"/>
            <a:ext cx="7962532" cy="5328710"/>
          </a:xfrm>
          <a:custGeom>
            <a:avLst/>
            <a:gdLst/>
            <a:ahLst/>
            <a:cxnLst/>
            <a:rect r="r" b="b" t="t" l="l"/>
            <a:pathLst>
              <a:path h="5328710" w="7962532">
                <a:moveTo>
                  <a:pt x="0" y="0"/>
                </a:moveTo>
                <a:lnTo>
                  <a:pt x="7962531" y="0"/>
                </a:lnTo>
                <a:lnTo>
                  <a:pt x="7962531" y="5328710"/>
                </a:lnTo>
                <a:lnTo>
                  <a:pt x="0" y="5328710"/>
                </a:lnTo>
                <a:lnTo>
                  <a:pt x="0" y="0"/>
                </a:lnTo>
                <a:close/>
              </a:path>
            </a:pathLst>
          </a:custGeom>
          <a:blipFill>
            <a:blip r:embed="rId3"/>
            <a:stretch>
              <a:fillRect l="-3143" t="-4711" r="-29548" b="0"/>
            </a:stretch>
          </a:blipFill>
        </p:spPr>
      </p:sp>
      <p:sp>
        <p:nvSpPr>
          <p:cNvPr name="Freeform 4" id="4"/>
          <p:cNvSpPr/>
          <p:nvPr/>
        </p:nvSpPr>
        <p:spPr>
          <a:xfrm flipH="false" flipV="false" rot="0">
            <a:off x="6156862" y="6288843"/>
            <a:ext cx="2436617" cy="2436617"/>
          </a:xfrm>
          <a:custGeom>
            <a:avLst/>
            <a:gdLst/>
            <a:ahLst/>
            <a:cxnLst/>
            <a:rect r="r" b="b" t="t" l="l"/>
            <a:pathLst>
              <a:path h="2436617" w="2436617">
                <a:moveTo>
                  <a:pt x="0" y="0"/>
                </a:moveTo>
                <a:lnTo>
                  <a:pt x="2436617" y="0"/>
                </a:lnTo>
                <a:lnTo>
                  <a:pt x="2436617" y="2436617"/>
                </a:lnTo>
                <a:lnTo>
                  <a:pt x="0" y="2436617"/>
                </a:lnTo>
                <a:lnTo>
                  <a:pt x="0" y="0"/>
                </a:lnTo>
                <a:close/>
              </a:path>
            </a:pathLst>
          </a:custGeom>
          <a:blipFill>
            <a:blip r:embed="rId4"/>
            <a:stretch>
              <a:fillRect l="0" t="0" r="0" b="0"/>
            </a:stretch>
          </a:blipFill>
        </p:spPr>
      </p:sp>
      <p:sp>
        <p:nvSpPr>
          <p:cNvPr name="Freeform 5" id="5"/>
          <p:cNvSpPr/>
          <p:nvPr/>
        </p:nvSpPr>
        <p:spPr>
          <a:xfrm flipH="false" flipV="false" rot="0">
            <a:off x="14474023" y="6261931"/>
            <a:ext cx="2463529" cy="2463529"/>
          </a:xfrm>
          <a:custGeom>
            <a:avLst/>
            <a:gdLst/>
            <a:ahLst/>
            <a:cxnLst/>
            <a:rect r="r" b="b" t="t" l="l"/>
            <a:pathLst>
              <a:path h="2463529" w="2463529">
                <a:moveTo>
                  <a:pt x="0" y="0"/>
                </a:moveTo>
                <a:lnTo>
                  <a:pt x="2463529" y="0"/>
                </a:lnTo>
                <a:lnTo>
                  <a:pt x="2463529" y="2463529"/>
                </a:lnTo>
                <a:lnTo>
                  <a:pt x="0" y="2463529"/>
                </a:lnTo>
                <a:lnTo>
                  <a:pt x="0" y="0"/>
                </a:lnTo>
                <a:close/>
              </a:path>
            </a:pathLst>
          </a:custGeom>
          <a:blipFill>
            <a:blip r:embed="rId5"/>
            <a:stretch>
              <a:fillRect l="0" t="0" r="0" b="0"/>
            </a:stretch>
          </a:blipFill>
        </p:spPr>
      </p:sp>
      <p:sp>
        <p:nvSpPr>
          <p:cNvPr name="TextBox 6" id="6"/>
          <p:cNvSpPr txBox="true"/>
          <p:nvPr/>
        </p:nvSpPr>
        <p:spPr>
          <a:xfrm rot="0">
            <a:off x="1794141" y="1724634"/>
            <a:ext cx="5084813" cy="474269"/>
          </a:xfrm>
          <a:prstGeom prst="rect">
            <a:avLst/>
          </a:prstGeom>
        </p:spPr>
        <p:txBody>
          <a:bodyPr anchor="t" rtlCol="false" tIns="0" lIns="0" bIns="0" rIns="0">
            <a:spAutoFit/>
          </a:bodyPr>
          <a:lstStyle/>
          <a:p>
            <a:pPr algn="ctr">
              <a:lnSpc>
                <a:spcPts val="3744"/>
              </a:lnSpc>
              <a:spcBef>
                <a:spcPct val="0"/>
              </a:spcBef>
            </a:pPr>
            <a:r>
              <a:rPr lang="en-US" sz="3256">
                <a:solidFill>
                  <a:srgbClr val="FFFFFF"/>
                </a:solidFill>
                <a:latin typeface="Muli"/>
                <a:ea typeface="Muli"/>
                <a:cs typeface="Muli"/>
                <a:sym typeface="Muli"/>
              </a:rPr>
              <a:t>REPEAT CUSTOMER RATE</a:t>
            </a:r>
          </a:p>
        </p:txBody>
      </p:sp>
      <p:sp>
        <p:nvSpPr>
          <p:cNvPr name="TextBox 7" id="7"/>
          <p:cNvSpPr txBox="true"/>
          <p:nvPr/>
        </p:nvSpPr>
        <p:spPr>
          <a:xfrm rot="0">
            <a:off x="10946061" y="1832941"/>
            <a:ext cx="5752505" cy="458497"/>
          </a:xfrm>
          <a:prstGeom prst="rect">
            <a:avLst/>
          </a:prstGeom>
        </p:spPr>
        <p:txBody>
          <a:bodyPr anchor="t" rtlCol="false" tIns="0" lIns="0" bIns="0" rIns="0">
            <a:spAutoFit/>
          </a:bodyPr>
          <a:lstStyle/>
          <a:p>
            <a:pPr algn="ctr">
              <a:lnSpc>
                <a:spcPts val="3684"/>
              </a:lnSpc>
              <a:spcBef>
                <a:spcPct val="0"/>
              </a:spcBef>
            </a:pPr>
            <a:r>
              <a:rPr lang="en-US" sz="3204">
                <a:solidFill>
                  <a:srgbClr val="FFFFFF"/>
                </a:solidFill>
                <a:latin typeface="Muli"/>
                <a:ea typeface="Muli"/>
                <a:cs typeface="Muli"/>
                <a:sym typeface="Muli"/>
              </a:rPr>
              <a:t>TOTAL CUSTOMER &amp; ORDERS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028576"/>
            <a:ext cx="6990644" cy="5549825"/>
          </a:xfrm>
          <a:custGeom>
            <a:avLst/>
            <a:gdLst/>
            <a:ahLst/>
            <a:cxnLst/>
            <a:rect r="r" b="b" t="t" l="l"/>
            <a:pathLst>
              <a:path h="5549825" w="6990644">
                <a:moveTo>
                  <a:pt x="0" y="0"/>
                </a:moveTo>
                <a:lnTo>
                  <a:pt x="6990644" y="0"/>
                </a:lnTo>
                <a:lnTo>
                  <a:pt x="6990644" y="5549825"/>
                </a:lnTo>
                <a:lnTo>
                  <a:pt x="0" y="5549825"/>
                </a:lnTo>
                <a:lnTo>
                  <a:pt x="0" y="0"/>
                </a:lnTo>
                <a:close/>
              </a:path>
            </a:pathLst>
          </a:custGeom>
          <a:blipFill>
            <a:blip r:embed="rId2"/>
            <a:stretch>
              <a:fillRect l="0" t="0" r="0" b="0"/>
            </a:stretch>
          </a:blipFill>
        </p:spPr>
      </p:sp>
      <p:sp>
        <p:nvSpPr>
          <p:cNvPr name="Freeform 3" id="3"/>
          <p:cNvSpPr/>
          <p:nvPr/>
        </p:nvSpPr>
        <p:spPr>
          <a:xfrm flipH="false" flipV="false" rot="0">
            <a:off x="9396734" y="3218761"/>
            <a:ext cx="7403871" cy="5169455"/>
          </a:xfrm>
          <a:custGeom>
            <a:avLst/>
            <a:gdLst/>
            <a:ahLst/>
            <a:cxnLst/>
            <a:rect r="r" b="b" t="t" l="l"/>
            <a:pathLst>
              <a:path h="5169455" w="7403871">
                <a:moveTo>
                  <a:pt x="0" y="0"/>
                </a:moveTo>
                <a:lnTo>
                  <a:pt x="7403871" y="0"/>
                </a:lnTo>
                <a:lnTo>
                  <a:pt x="7403871" y="5169455"/>
                </a:lnTo>
                <a:lnTo>
                  <a:pt x="0" y="5169455"/>
                </a:lnTo>
                <a:lnTo>
                  <a:pt x="0" y="0"/>
                </a:lnTo>
                <a:close/>
              </a:path>
            </a:pathLst>
          </a:custGeom>
          <a:blipFill>
            <a:blip r:embed="rId3"/>
            <a:stretch>
              <a:fillRect l="0" t="0" r="0" b="0"/>
            </a:stretch>
          </a:blipFill>
        </p:spPr>
      </p:sp>
      <p:sp>
        <p:nvSpPr>
          <p:cNvPr name="Freeform 4" id="4"/>
          <p:cNvSpPr/>
          <p:nvPr/>
        </p:nvSpPr>
        <p:spPr>
          <a:xfrm flipH="false" flipV="false" rot="0">
            <a:off x="4877579" y="5596864"/>
            <a:ext cx="3141765" cy="3141765"/>
          </a:xfrm>
          <a:custGeom>
            <a:avLst/>
            <a:gdLst/>
            <a:ahLst/>
            <a:cxnLst/>
            <a:rect r="r" b="b" t="t" l="l"/>
            <a:pathLst>
              <a:path h="3141765" w="3141765">
                <a:moveTo>
                  <a:pt x="0" y="0"/>
                </a:moveTo>
                <a:lnTo>
                  <a:pt x="3141765" y="0"/>
                </a:lnTo>
                <a:lnTo>
                  <a:pt x="3141765" y="3141765"/>
                </a:lnTo>
                <a:lnTo>
                  <a:pt x="0" y="3141765"/>
                </a:lnTo>
                <a:lnTo>
                  <a:pt x="0" y="0"/>
                </a:lnTo>
                <a:close/>
              </a:path>
            </a:pathLst>
          </a:custGeom>
          <a:blipFill>
            <a:blip r:embed="rId4"/>
            <a:stretch>
              <a:fillRect l="0" t="0" r="0" b="0"/>
            </a:stretch>
          </a:blipFill>
        </p:spPr>
      </p:sp>
      <p:sp>
        <p:nvSpPr>
          <p:cNvPr name="Freeform 5" id="5"/>
          <p:cNvSpPr/>
          <p:nvPr/>
        </p:nvSpPr>
        <p:spPr>
          <a:xfrm flipH="false" flipV="false" rot="0">
            <a:off x="13098670" y="6832188"/>
            <a:ext cx="3454812" cy="3454812"/>
          </a:xfrm>
          <a:custGeom>
            <a:avLst/>
            <a:gdLst/>
            <a:ahLst/>
            <a:cxnLst/>
            <a:rect r="r" b="b" t="t" l="l"/>
            <a:pathLst>
              <a:path h="3454812" w="3454812">
                <a:moveTo>
                  <a:pt x="0" y="0"/>
                </a:moveTo>
                <a:lnTo>
                  <a:pt x="3454811" y="0"/>
                </a:lnTo>
                <a:lnTo>
                  <a:pt x="3454811" y="3454812"/>
                </a:lnTo>
                <a:lnTo>
                  <a:pt x="0" y="3454812"/>
                </a:lnTo>
                <a:lnTo>
                  <a:pt x="0" y="0"/>
                </a:lnTo>
                <a:close/>
              </a:path>
            </a:pathLst>
          </a:custGeom>
          <a:blipFill>
            <a:blip r:embed="rId5"/>
            <a:stretch>
              <a:fillRect l="0" t="0" r="0" b="0"/>
            </a:stretch>
          </a:blipFill>
        </p:spPr>
      </p:sp>
      <p:sp>
        <p:nvSpPr>
          <p:cNvPr name="TextBox 6" id="6"/>
          <p:cNvSpPr txBox="true"/>
          <p:nvPr/>
        </p:nvSpPr>
        <p:spPr>
          <a:xfrm rot="0">
            <a:off x="11497339" y="1917598"/>
            <a:ext cx="2752130" cy="597535"/>
          </a:xfrm>
          <a:prstGeom prst="rect">
            <a:avLst/>
          </a:prstGeom>
        </p:spPr>
        <p:txBody>
          <a:bodyPr anchor="t" rtlCol="false" tIns="0" lIns="0" bIns="0" rIns="0">
            <a:spAutoFit/>
          </a:bodyPr>
          <a:lstStyle/>
          <a:p>
            <a:pPr algn="ctr">
              <a:lnSpc>
                <a:spcPts val="4714"/>
              </a:lnSpc>
              <a:spcBef>
                <a:spcPct val="0"/>
              </a:spcBef>
            </a:pPr>
            <a:r>
              <a:rPr lang="en-US" sz="4099">
                <a:solidFill>
                  <a:srgbClr val="FFFFFF"/>
                </a:solidFill>
                <a:latin typeface="Muli"/>
                <a:ea typeface="Muli"/>
                <a:cs typeface="Muli"/>
                <a:sym typeface="Muli"/>
              </a:rPr>
              <a:t>NET SALES</a:t>
            </a:r>
          </a:p>
        </p:txBody>
      </p:sp>
      <p:sp>
        <p:nvSpPr>
          <p:cNvPr name="TextBox 7" id="7"/>
          <p:cNvSpPr txBox="true"/>
          <p:nvPr/>
        </p:nvSpPr>
        <p:spPr>
          <a:xfrm rot="0">
            <a:off x="1961077" y="1917598"/>
            <a:ext cx="5125890" cy="597535"/>
          </a:xfrm>
          <a:prstGeom prst="rect">
            <a:avLst/>
          </a:prstGeom>
        </p:spPr>
        <p:txBody>
          <a:bodyPr anchor="t" rtlCol="false" tIns="0" lIns="0" bIns="0" rIns="0">
            <a:spAutoFit/>
          </a:bodyPr>
          <a:lstStyle/>
          <a:p>
            <a:pPr algn="ctr">
              <a:lnSpc>
                <a:spcPts val="4714"/>
              </a:lnSpc>
              <a:spcBef>
                <a:spcPct val="0"/>
              </a:spcBef>
            </a:pPr>
            <a:r>
              <a:rPr lang="en-US" sz="4099">
                <a:solidFill>
                  <a:srgbClr val="FFFFFF"/>
                </a:solidFill>
                <a:latin typeface="Muli"/>
                <a:ea typeface="Muli"/>
                <a:cs typeface="Muli"/>
                <a:sym typeface="Muli"/>
              </a:rPr>
              <a:t>MONTHLY SALES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28345" y="2980326"/>
            <a:ext cx="9383424" cy="5778062"/>
          </a:xfrm>
          <a:custGeom>
            <a:avLst/>
            <a:gdLst/>
            <a:ahLst/>
            <a:cxnLst/>
            <a:rect r="r" b="b" t="t" l="l"/>
            <a:pathLst>
              <a:path h="5778062" w="9383424">
                <a:moveTo>
                  <a:pt x="0" y="0"/>
                </a:moveTo>
                <a:lnTo>
                  <a:pt x="9383424" y="0"/>
                </a:lnTo>
                <a:lnTo>
                  <a:pt x="9383424" y="5778062"/>
                </a:lnTo>
                <a:lnTo>
                  <a:pt x="0" y="5778062"/>
                </a:lnTo>
                <a:lnTo>
                  <a:pt x="0" y="0"/>
                </a:lnTo>
                <a:close/>
              </a:path>
            </a:pathLst>
          </a:custGeom>
          <a:blipFill>
            <a:blip r:embed="rId2"/>
            <a:stretch>
              <a:fillRect l="0" t="0" r="-1867" b="0"/>
            </a:stretch>
          </a:blipFill>
        </p:spPr>
      </p:sp>
      <p:sp>
        <p:nvSpPr>
          <p:cNvPr name="Freeform 3" id="3"/>
          <p:cNvSpPr/>
          <p:nvPr/>
        </p:nvSpPr>
        <p:spPr>
          <a:xfrm flipH="false" flipV="false" rot="0">
            <a:off x="10335623" y="2955417"/>
            <a:ext cx="7478398" cy="5802971"/>
          </a:xfrm>
          <a:custGeom>
            <a:avLst/>
            <a:gdLst/>
            <a:ahLst/>
            <a:cxnLst/>
            <a:rect r="r" b="b" t="t" l="l"/>
            <a:pathLst>
              <a:path h="5802971" w="7478398">
                <a:moveTo>
                  <a:pt x="0" y="0"/>
                </a:moveTo>
                <a:lnTo>
                  <a:pt x="7478398" y="0"/>
                </a:lnTo>
                <a:lnTo>
                  <a:pt x="7478398" y="5802971"/>
                </a:lnTo>
                <a:lnTo>
                  <a:pt x="0" y="5802971"/>
                </a:lnTo>
                <a:lnTo>
                  <a:pt x="0" y="0"/>
                </a:lnTo>
                <a:close/>
              </a:path>
            </a:pathLst>
          </a:custGeom>
          <a:blipFill>
            <a:blip r:embed="rId3"/>
            <a:stretch>
              <a:fillRect l="0" t="0" r="0" b="0"/>
            </a:stretch>
          </a:blipFill>
        </p:spPr>
      </p:sp>
      <p:sp>
        <p:nvSpPr>
          <p:cNvPr name="Freeform 4" id="4"/>
          <p:cNvSpPr/>
          <p:nvPr/>
        </p:nvSpPr>
        <p:spPr>
          <a:xfrm flipH="false" flipV="false" rot="0">
            <a:off x="5595264" y="5642981"/>
            <a:ext cx="3843073" cy="3843073"/>
          </a:xfrm>
          <a:custGeom>
            <a:avLst/>
            <a:gdLst/>
            <a:ahLst/>
            <a:cxnLst/>
            <a:rect r="r" b="b" t="t" l="l"/>
            <a:pathLst>
              <a:path h="3843073" w="3843073">
                <a:moveTo>
                  <a:pt x="0" y="0"/>
                </a:moveTo>
                <a:lnTo>
                  <a:pt x="3843073" y="0"/>
                </a:lnTo>
                <a:lnTo>
                  <a:pt x="3843073" y="3843073"/>
                </a:lnTo>
                <a:lnTo>
                  <a:pt x="0" y="3843073"/>
                </a:lnTo>
                <a:lnTo>
                  <a:pt x="0" y="0"/>
                </a:lnTo>
                <a:close/>
              </a:path>
            </a:pathLst>
          </a:custGeom>
          <a:blipFill>
            <a:blip r:embed="rId4"/>
            <a:stretch>
              <a:fillRect l="0" t="0" r="0" b="0"/>
            </a:stretch>
          </a:blipFill>
        </p:spPr>
      </p:sp>
      <p:sp>
        <p:nvSpPr>
          <p:cNvPr name="Freeform 5" id="5"/>
          <p:cNvSpPr/>
          <p:nvPr/>
        </p:nvSpPr>
        <p:spPr>
          <a:xfrm flipH="false" flipV="false" rot="0">
            <a:off x="14211587" y="6684566"/>
            <a:ext cx="3602434" cy="3602434"/>
          </a:xfrm>
          <a:custGeom>
            <a:avLst/>
            <a:gdLst/>
            <a:ahLst/>
            <a:cxnLst/>
            <a:rect r="r" b="b" t="t" l="l"/>
            <a:pathLst>
              <a:path h="3602434" w="3602434">
                <a:moveTo>
                  <a:pt x="0" y="0"/>
                </a:moveTo>
                <a:lnTo>
                  <a:pt x="3602434" y="0"/>
                </a:lnTo>
                <a:lnTo>
                  <a:pt x="3602434" y="3602434"/>
                </a:lnTo>
                <a:lnTo>
                  <a:pt x="0" y="3602434"/>
                </a:lnTo>
                <a:lnTo>
                  <a:pt x="0" y="0"/>
                </a:lnTo>
                <a:close/>
              </a:path>
            </a:pathLst>
          </a:custGeom>
          <a:blipFill>
            <a:blip r:embed="rId5"/>
            <a:stretch>
              <a:fillRect l="0" t="0" r="0" b="0"/>
            </a:stretch>
          </a:blipFill>
        </p:spPr>
      </p:sp>
      <p:sp>
        <p:nvSpPr>
          <p:cNvPr name="TextBox 6" id="6"/>
          <p:cNvSpPr txBox="true"/>
          <p:nvPr/>
        </p:nvSpPr>
        <p:spPr>
          <a:xfrm rot="0">
            <a:off x="1615487" y="1824729"/>
            <a:ext cx="6096446" cy="508000"/>
          </a:xfrm>
          <a:prstGeom prst="rect">
            <a:avLst/>
          </a:prstGeom>
        </p:spPr>
        <p:txBody>
          <a:bodyPr anchor="t" rtlCol="false" tIns="0" lIns="0" bIns="0" rIns="0">
            <a:spAutoFit/>
          </a:bodyPr>
          <a:lstStyle/>
          <a:p>
            <a:pPr algn="ctr">
              <a:lnSpc>
                <a:spcPts val="4024"/>
              </a:lnSpc>
              <a:spcBef>
                <a:spcPct val="0"/>
              </a:spcBef>
            </a:pPr>
            <a:r>
              <a:rPr lang="en-US" sz="3499">
                <a:solidFill>
                  <a:srgbClr val="FFFFFF"/>
                </a:solidFill>
                <a:latin typeface="Muli"/>
                <a:ea typeface="Muli"/>
                <a:cs typeface="Muli"/>
                <a:sym typeface="Muli"/>
              </a:rPr>
              <a:t>NEW CUSTOMER BY MONTH</a:t>
            </a:r>
          </a:p>
        </p:txBody>
      </p:sp>
      <p:sp>
        <p:nvSpPr>
          <p:cNvPr name="TextBox 7" id="7"/>
          <p:cNvSpPr txBox="true"/>
          <p:nvPr/>
        </p:nvSpPr>
        <p:spPr>
          <a:xfrm rot="0">
            <a:off x="11484120" y="1805044"/>
            <a:ext cx="4380458" cy="527685"/>
          </a:xfrm>
          <a:prstGeom prst="rect">
            <a:avLst/>
          </a:prstGeom>
        </p:spPr>
        <p:txBody>
          <a:bodyPr anchor="t" rtlCol="false" tIns="0" lIns="0" bIns="0" rIns="0">
            <a:spAutoFit/>
          </a:bodyPr>
          <a:lstStyle/>
          <a:p>
            <a:pPr algn="ctr">
              <a:lnSpc>
                <a:spcPts val="4139"/>
              </a:lnSpc>
              <a:spcBef>
                <a:spcPct val="0"/>
              </a:spcBef>
            </a:pPr>
            <a:r>
              <a:rPr lang="en-US" sz="3599">
                <a:solidFill>
                  <a:srgbClr val="FFFFFF"/>
                </a:solidFill>
                <a:latin typeface="Muli"/>
                <a:ea typeface="Muli"/>
                <a:cs typeface="Muli"/>
                <a:sym typeface="Muli"/>
              </a:rPr>
              <a:t>REPEAT CUSOMERS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44850" y="3002381"/>
            <a:ext cx="5785060" cy="4282239"/>
          </a:xfrm>
          <a:custGeom>
            <a:avLst/>
            <a:gdLst/>
            <a:ahLst/>
            <a:cxnLst/>
            <a:rect r="r" b="b" t="t" l="l"/>
            <a:pathLst>
              <a:path h="4282239" w="5785060">
                <a:moveTo>
                  <a:pt x="0" y="0"/>
                </a:moveTo>
                <a:lnTo>
                  <a:pt x="5785060" y="0"/>
                </a:lnTo>
                <a:lnTo>
                  <a:pt x="5785060" y="4282238"/>
                </a:lnTo>
                <a:lnTo>
                  <a:pt x="0" y="4282238"/>
                </a:lnTo>
                <a:lnTo>
                  <a:pt x="0" y="0"/>
                </a:lnTo>
                <a:close/>
              </a:path>
            </a:pathLst>
          </a:custGeom>
          <a:blipFill>
            <a:blip r:embed="rId2"/>
            <a:stretch>
              <a:fillRect l="0" t="0" r="0" b="-23964"/>
            </a:stretch>
          </a:blipFill>
        </p:spPr>
      </p:sp>
      <p:sp>
        <p:nvSpPr>
          <p:cNvPr name="Freeform 3" id="3"/>
          <p:cNvSpPr/>
          <p:nvPr/>
        </p:nvSpPr>
        <p:spPr>
          <a:xfrm flipH="false" flipV="false" rot="0">
            <a:off x="7311150" y="2984260"/>
            <a:ext cx="10673974" cy="5094397"/>
          </a:xfrm>
          <a:custGeom>
            <a:avLst/>
            <a:gdLst/>
            <a:ahLst/>
            <a:cxnLst/>
            <a:rect r="r" b="b" t="t" l="l"/>
            <a:pathLst>
              <a:path h="5094397" w="10673974">
                <a:moveTo>
                  <a:pt x="0" y="0"/>
                </a:moveTo>
                <a:lnTo>
                  <a:pt x="10673975" y="0"/>
                </a:lnTo>
                <a:lnTo>
                  <a:pt x="10673975" y="5094396"/>
                </a:lnTo>
                <a:lnTo>
                  <a:pt x="0" y="5094396"/>
                </a:lnTo>
                <a:lnTo>
                  <a:pt x="0" y="0"/>
                </a:lnTo>
                <a:close/>
              </a:path>
            </a:pathLst>
          </a:custGeom>
          <a:blipFill>
            <a:blip r:embed="rId3"/>
            <a:stretch>
              <a:fillRect l="0" t="0" r="0" b="0"/>
            </a:stretch>
          </a:blipFill>
        </p:spPr>
      </p:sp>
      <p:sp>
        <p:nvSpPr>
          <p:cNvPr name="Freeform 4" id="4"/>
          <p:cNvSpPr/>
          <p:nvPr/>
        </p:nvSpPr>
        <p:spPr>
          <a:xfrm flipH="false" flipV="false" rot="0">
            <a:off x="3851190" y="5008812"/>
            <a:ext cx="2275807" cy="2275807"/>
          </a:xfrm>
          <a:custGeom>
            <a:avLst/>
            <a:gdLst/>
            <a:ahLst/>
            <a:cxnLst/>
            <a:rect r="r" b="b" t="t" l="l"/>
            <a:pathLst>
              <a:path h="2275807" w="2275807">
                <a:moveTo>
                  <a:pt x="0" y="0"/>
                </a:moveTo>
                <a:lnTo>
                  <a:pt x="2275808" y="0"/>
                </a:lnTo>
                <a:lnTo>
                  <a:pt x="2275808" y="2275807"/>
                </a:lnTo>
                <a:lnTo>
                  <a:pt x="0" y="2275807"/>
                </a:lnTo>
                <a:lnTo>
                  <a:pt x="0" y="0"/>
                </a:lnTo>
                <a:close/>
              </a:path>
            </a:pathLst>
          </a:custGeom>
          <a:blipFill>
            <a:blip r:embed="rId4"/>
            <a:stretch>
              <a:fillRect l="0" t="0" r="0" b="0"/>
            </a:stretch>
          </a:blipFill>
        </p:spPr>
      </p:sp>
      <p:sp>
        <p:nvSpPr>
          <p:cNvPr name="Freeform 5" id="5"/>
          <p:cNvSpPr/>
          <p:nvPr/>
        </p:nvSpPr>
        <p:spPr>
          <a:xfrm flipH="false" flipV="false" rot="0">
            <a:off x="14945475" y="6599950"/>
            <a:ext cx="3039650" cy="2957413"/>
          </a:xfrm>
          <a:custGeom>
            <a:avLst/>
            <a:gdLst/>
            <a:ahLst/>
            <a:cxnLst/>
            <a:rect r="r" b="b" t="t" l="l"/>
            <a:pathLst>
              <a:path h="2957413" w="3039650">
                <a:moveTo>
                  <a:pt x="0" y="0"/>
                </a:moveTo>
                <a:lnTo>
                  <a:pt x="3039650" y="0"/>
                </a:lnTo>
                <a:lnTo>
                  <a:pt x="3039650" y="2957413"/>
                </a:lnTo>
                <a:lnTo>
                  <a:pt x="0" y="2957413"/>
                </a:lnTo>
                <a:lnTo>
                  <a:pt x="0" y="0"/>
                </a:lnTo>
                <a:close/>
              </a:path>
            </a:pathLst>
          </a:custGeom>
          <a:blipFill>
            <a:blip r:embed="rId5"/>
            <a:stretch>
              <a:fillRect l="0" t="-2780" r="0" b="0"/>
            </a:stretch>
          </a:blipFill>
        </p:spPr>
      </p:sp>
      <p:sp>
        <p:nvSpPr>
          <p:cNvPr name="TextBox 6" id="6"/>
          <p:cNvSpPr txBox="true"/>
          <p:nvPr/>
        </p:nvSpPr>
        <p:spPr>
          <a:xfrm rot="0">
            <a:off x="1809099" y="1967657"/>
            <a:ext cx="3006030" cy="497840"/>
          </a:xfrm>
          <a:prstGeom prst="rect">
            <a:avLst/>
          </a:prstGeom>
        </p:spPr>
        <p:txBody>
          <a:bodyPr anchor="t" rtlCol="false" tIns="0" lIns="0" bIns="0" rIns="0">
            <a:spAutoFit/>
          </a:bodyPr>
          <a:lstStyle/>
          <a:p>
            <a:pPr algn="ctr">
              <a:lnSpc>
                <a:spcPts val="3909"/>
              </a:lnSpc>
              <a:spcBef>
                <a:spcPct val="0"/>
              </a:spcBef>
            </a:pPr>
            <a:r>
              <a:rPr lang="en-US" sz="3399">
                <a:solidFill>
                  <a:srgbClr val="FFFFFF"/>
                </a:solidFill>
                <a:latin typeface="Muli"/>
                <a:ea typeface="Muli"/>
                <a:cs typeface="Muli"/>
                <a:sym typeface="Muli"/>
              </a:rPr>
              <a:t>AVERAGE AGE</a:t>
            </a:r>
          </a:p>
        </p:txBody>
      </p:sp>
      <p:sp>
        <p:nvSpPr>
          <p:cNvPr name="TextBox 7" id="7"/>
          <p:cNvSpPr txBox="true"/>
          <p:nvPr/>
        </p:nvSpPr>
        <p:spPr>
          <a:xfrm rot="0">
            <a:off x="10172796" y="1967657"/>
            <a:ext cx="4199796" cy="497840"/>
          </a:xfrm>
          <a:prstGeom prst="rect">
            <a:avLst/>
          </a:prstGeom>
        </p:spPr>
        <p:txBody>
          <a:bodyPr anchor="t" rtlCol="false" tIns="0" lIns="0" bIns="0" rIns="0">
            <a:spAutoFit/>
          </a:bodyPr>
          <a:lstStyle/>
          <a:p>
            <a:pPr algn="ctr">
              <a:lnSpc>
                <a:spcPts val="3909"/>
              </a:lnSpc>
              <a:spcBef>
                <a:spcPct val="0"/>
              </a:spcBef>
            </a:pPr>
            <a:r>
              <a:rPr lang="en-US" sz="3399">
                <a:solidFill>
                  <a:srgbClr val="FFFFFF"/>
                </a:solidFill>
                <a:latin typeface="Muli"/>
                <a:ea typeface="Muli"/>
                <a:cs typeface="Muli"/>
                <a:sym typeface="Muli"/>
              </a:rPr>
              <a:t>AVERAGE RATING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271492"/>
            <a:ext cx="7551823" cy="5446026"/>
          </a:xfrm>
          <a:custGeom>
            <a:avLst/>
            <a:gdLst/>
            <a:ahLst/>
            <a:cxnLst/>
            <a:rect r="r" b="b" t="t" l="l"/>
            <a:pathLst>
              <a:path h="5446026" w="7551823">
                <a:moveTo>
                  <a:pt x="0" y="0"/>
                </a:moveTo>
                <a:lnTo>
                  <a:pt x="7551823" y="0"/>
                </a:lnTo>
                <a:lnTo>
                  <a:pt x="7551823" y="5446026"/>
                </a:lnTo>
                <a:lnTo>
                  <a:pt x="0" y="5446026"/>
                </a:lnTo>
                <a:lnTo>
                  <a:pt x="0" y="0"/>
                </a:lnTo>
                <a:close/>
              </a:path>
            </a:pathLst>
          </a:custGeom>
          <a:blipFill>
            <a:blip r:embed="rId2"/>
            <a:stretch>
              <a:fillRect l="0" t="0" r="0" b="0"/>
            </a:stretch>
          </a:blipFill>
        </p:spPr>
      </p:sp>
      <p:sp>
        <p:nvSpPr>
          <p:cNvPr name="Freeform 3" id="3"/>
          <p:cNvSpPr/>
          <p:nvPr/>
        </p:nvSpPr>
        <p:spPr>
          <a:xfrm flipH="false" flipV="false" rot="0">
            <a:off x="9641854" y="3271492"/>
            <a:ext cx="7464282" cy="5305737"/>
          </a:xfrm>
          <a:custGeom>
            <a:avLst/>
            <a:gdLst/>
            <a:ahLst/>
            <a:cxnLst/>
            <a:rect r="r" b="b" t="t" l="l"/>
            <a:pathLst>
              <a:path h="5305737" w="7464282">
                <a:moveTo>
                  <a:pt x="0" y="0"/>
                </a:moveTo>
                <a:lnTo>
                  <a:pt x="7464281" y="0"/>
                </a:lnTo>
                <a:lnTo>
                  <a:pt x="7464281" y="5305736"/>
                </a:lnTo>
                <a:lnTo>
                  <a:pt x="0" y="5305736"/>
                </a:lnTo>
                <a:lnTo>
                  <a:pt x="0" y="0"/>
                </a:lnTo>
                <a:close/>
              </a:path>
            </a:pathLst>
          </a:custGeom>
          <a:blipFill>
            <a:blip r:embed="rId3"/>
            <a:stretch>
              <a:fillRect l="0" t="0" r="0" b="0"/>
            </a:stretch>
          </a:blipFill>
        </p:spPr>
      </p:sp>
      <p:sp>
        <p:nvSpPr>
          <p:cNvPr name="Freeform 4" id="4"/>
          <p:cNvSpPr/>
          <p:nvPr/>
        </p:nvSpPr>
        <p:spPr>
          <a:xfrm flipH="false" flipV="false" rot="0">
            <a:off x="5936616" y="5592388"/>
            <a:ext cx="2643907" cy="2643907"/>
          </a:xfrm>
          <a:custGeom>
            <a:avLst/>
            <a:gdLst/>
            <a:ahLst/>
            <a:cxnLst/>
            <a:rect r="r" b="b" t="t" l="l"/>
            <a:pathLst>
              <a:path h="2643907" w="2643907">
                <a:moveTo>
                  <a:pt x="0" y="0"/>
                </a:moveTo>
                <a:lnTo>
                  <a:pt x="2643907" y="0"/>
                </a:lnTo>
                <a:lnTo>
                  <a:pt x="2643907" y="2643906"/>
                </a:lnTo>
                <a:lnTo>
                  <a:pt x="0" y="2643906"/>
                </a:lnTo>
                <a:lnTo>
                  <a:pt x="0" y="0"/>
                </a:lnTo>
                <a:close/>
              </a:path>
            </a:pathLst>
          </a:custGeom>
          <a:blipFill>
            <a:blip r:embed="rId4"/>
            <a:stretch>
              <a:fillRect l="0" t="0" r="0" b="0"/>
            </a:stretch>
          </a:blipFill>
        </p:spPr>
      </p:sp>
      <p:sp>
        <p:nvSpPr>
          <p:cNvPr name="Freeform 5" id="5"/>
          <p:cNvSpPr/>
          <p:nvPr/>
        </p:nvSpPr>
        <p:spPr>
          <a:xfrm flipH="false" flipV="false" rot="0">
            <a:off x="14107557" y="6255460"/>
            <a:ext cx="2998579" cy="3266568"/>
          </a:xfrm>
          <a:custGeom>
            <a:avLst/>
            <a:gdLst/>
            <a:ahLst/>
            <a:cxnLst/>
            <a:rect r="r" b="b" t="t" l="l"/>
            <a:pathLst>
              <a:path h="3266568" w="2998579">
                <a:moveTo>
                  <a:pt x="0" y="0"/>
                </a:moveTo>
                <a:lnTo>
                  <a:pt x="2998578" y="0"/>
                </a:lnTo>
                <a:lnTo>
                  <a:pt x="2998578" y="3266568"/>
                </a:lnTo>
                <a:lnTo>
                  <a:pt x="0" y="3266568"/>
                </a:lnTo>
                <a:lnTo>
                  <a:pt x="0" y="0"/>
                </a:lnTo>
                <a:close/>
              </a:path>
            </a:pathLst>
          </a:custGeom>
          <a:blipFill>
            <a:blip r:embed="rId5"/>
            <a:stretch>
              <a:fillRect l="0" t="0" r="0" b="0"/>
            </a:stretch>
          </a:blipFill>
        </p:spPr>
      </p:sp>
      <p:sp>
        <p:nvSpPr>
          <p:cNvPr name="TextBox 6" id="6"/>
          <p:cNvSpPr txBox="true"/>
          <p:nvPr/>
        </p:nvSpPr>
        <p:spPr>
          <a:xfrm rot="0">
            <a:off x="9888512" y="1917598"/>
            <a:ext cx="6119961" cy="497840"/>
          </a:xfrm>
          <a:prstGeom prst="rect">
            <a:avLst/>
          </a:prstGeom>
        </p:spPr>
        <p:txBody>
          <a:bodyPr anchor="t" rtlCol="false" tIns="0" lIns="0" bIns="0" rIns="0">
            <a:spAutoFit/>
          </a:bodyPr>
          <a:lstStyle/>
          <a:p>
            <a:pPr algn="ctr">
              <a:lnSpc>
                <a:spcPts val="3909"/>
              </a:lnSpc>
              <a:spcBef>
                <a:spcPct val="0"/>
              </a:spcBef>
            </a:pPr>
            <a:r>
              <a:rPr lang="en-US" sz="3399">
                <a:solidFill>
                  <a:srgbClr val="FFFFFF"/>
                </a:solidFill>
                <a:latin typeface="Muli"/>
                <a:ea typeface="Muli"/>
                <a:cs typeface="Muli"/>
                <a:sym typeface="Muli"/>
              </a:rPr>
              <a:t>PAYMENT WISE TOTAL SALES</a:t>
            </a:r>
          </a:p>
        </p:txBody>
      </p:sp>
      <p:sp>
        <p:nvSpPr>
          <p:cNvPr name="TextBox 7" id="7"/>
          <p:cNvSpPr txBox="true"/>
          <p:nvPr/>
        </p:nvSpPr>
        <p:spPr>
          <a:xfrm rot="0">
            <a:off x="1212216" y="1917598"/>
            <a:ext cx="6802870" cy="497840"/>
          </a:xfrm>
          <a:prstGeom prst="rect">
            <a:avLst/>
          </a:prstGeom>
        </p:spPr>
        <p:txBody>
          <a:bodyPr anchor="t" rtlCol="false" tIns="0" lIns="0" bIns="0" rIns="0">
            <a:spAutoFit/>
          </a:bodyPr>
          <a:lstStyle/>
          <a:p>
            <a:pPr algn="ctr">
              <a:lnSpc>
                <a:spcPts val="3909"/>
              </a:lnSpc>
              <a:spcBef>
                <a:spcPct val="0"/>
              </a:spcBef>
            </a:pPr>
            <a:r>
              <a:rPr lang="en-US" sz="3399">
                <a:solidFill>
                  <a:srgbClr val="FFFFFF"/>
                </a:solidFill>
                <a:latin typeface="Muli"/>
                <a:ea typeface="Muli"/>
                <a:cs typeface="Muli"/>
                <a:sym typeface="Muli"/>
              </a:rPr>
              <a:t>CUSTOMER LIFE TIME VALUE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463547" y="3509896"/>
            <a:ext cx="7403871" cy="5169455"/>
          </a:xfrm>
          <a:custGeom>
            <a:avLst/>
            <a:gdLst/>
            <a:ahLst/>
            <a:cxnLst/>
            <a:rect r="r" b="b" t="t" l="l"/>
            <a:pathLst>
              <a:path h="5169455" w="7403871">
                <a:moveTo>
                  <a:pt x="0" y="0"/>
                </a:moveTo>
                <a:lnTo>
                  <a:pt x="7403872" y="0"/>
                </a:lnTo>
                <a:lnTo>
                  <a:pt x="7403872" y="5169454"/>
                </a:lnTo>
                <a:lnTo>
                  <a:pt x="0" y="5169454"/>
                </a:lnTo>
                <a:lnTo>
                  <a:pt x="0" y="0"/>
                </a:lnTo>
                <a:close/>
              </a:path>
            </a:pathLst>
          </a:custGeom>
          <a:blipFill>
            <a:blip r:embed="rId2"/>
            <a:stretch>
              <a:fillRect l="0" t="0" r="0" b="0"/>
            </a:stretch>
          </a:blipFill>
        </p:spPr>
      </p:sp>
      <p:sp>
        <p:nvSpPr>
          <p:cNvPr name="Freeform 3" id="3"/>
          <p:cNvSpPr/>
          <p:nvPr/>
        </p:nvSpPr>
        <p:spPr>
          <a:xfrm flipH="false" flipV="false" rot="0">
            <a:off x="9144000" y="4541146"/>
            <a:ext cx="8888492" cy="5509791"/>
          </a:xfrm>
          <a:custGeom>
            <a:avLst/>
            <a:gdLst/>
            <a:ahLst/>
            <a:cxnLst/>
            <a:rect r="r" b="b" t="t" l="l"/>
            <a:pathLst>
              <a:path h="5509791" w="8888492">
                <a:moveTo>
                  <a:pt x="0" y="0"/>
                </a:moveTo>
                <a:lnTo>
                  <a:pt x="8888492" y="0"/>
                </a:lnTo>
                <a:lnTo>
                  <a:pt x="8888492" y="5509791"/>
                </a:lnTo>
                <a:lnTo>
                  <a:pt x="0" y="5509791"/>
                </a:lnTo>
                <a:lnTo>
                  <a:pt x="0" y="0"/>
                </a:lnTo>
                <a:close/>
              </a:path>
            </a:pathLst>
          </a:custGeom>
          <a:blipFill>
            <a:blip r:embed="rId3"/>
            <a:stretch>
              <a:fillRect l="0" t="-3773" r="0" b="-3773"/>
            </a:stretch>
          </a:blipFill>
        </p:spPr>
      </p:sp>
      <p:sp>
        <p:nvSpPr>
          <p:cNvPr name="TextBox 4" id="4"/>
          <p:cNvSpPr txBox="true"/>
          <p:nvPr/>
        </p:nvSpPr>
        <p:spPr>
          <a:xfrm rot="0">
            <a:off x="4270797" y="2200913"/>
            <a:ext cx="2888307" cy="537845"/>
          </a:xfrm>
          <a:prstGeom prst="rect">
            <a:avLst/>
          </a:prstGeom>
        </p:spPr>
        <p:txBody>
          <a:bodyPr anchor="t" rtlCol="false" tIns="0" lIns="0" bIns="0" rIns="0">
            <a:spAutoFit/>
          </a:bodyPr>
          <a:lstStyle/>
          <a:p>
            <a:pPr algn="ctr">
              <a:lnSpc>
                <a:spcPts val="4254"/>
              </a:lnSpc>
              <a:spcBef>
                <a:spcPct val="0"/>
              </a:spcBef>
            </a:pPr>
            <a:r>
              <a:rPr lang="en-US" sz="3699">
                <a:solidFill>
                  <a:srgbClr val="FFFFFF"/>
                </a:solidFill>
                <a:latin typeface="Muli"/>
                <a:ea typeface="Muli"/>
                <a:cs typeface="Muli"/>
                <a:sym typeface="Muli"/>
              </a:rPr>
              <a:t>NET SALES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0470272" y="3894867"/>
            <a:ext cx="9043427" cy="904342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5046" t="0" r="-25046" b="0"/>
              </a:stretch>
            </a:blipFill>
          </p:spPr>
        </p:sp>
      </p:grpSp>
      <p:sp>
        <p:nvSpPr>
          <p:cNvPr name="Freeform 5" id="5"/>
          <p:cNvSpPr/>
          <p:nvPr/>
        </p:nvSpPr>
        <p:spPr>
          <a:xfrm flipH="false" flipV="false" rot="0">
            <a:off x="6695344" y="3519268"/>
            <a:ext cx="4897313" cy="4897313"/>
          </a:xfrm>
          <a:custGeom>
            <a:avLst/>
            <a:gdLst/>
            <a:ahLst/>
            <a:cxnLst/>
            <a:rect r="r" b="b" t="t" l="l"/>
            <a:pathLst>
              <a:path h="4897313" w="4897313">
                <a:moveTo>
                  <a:pt x="0" y="0"/>
                </a:moveTo>
                <a:lnTo>
                  <a:pt x="4897312" y="0"/>
                </a:lnTo>
                <a:lnTo>
                  <a:pt x="4897312" y="4897312"/>
                </a:lnTo>
                <a:lnTo>
                  <a:pt x="0" y="4897312"/>
                </a:lnTo>
                <a:lnTo>
                  <a:pt x="0" y="0"/>
                </a:lnTo>
                <a:close/>
              </a:path>
            </a:pathLst>
          </a:custGeom>
          <a:blipFill>
            <a:blip r:embed="rId4"/>
            <a:stretch>
              <a:fillRect l="0" t="0" r="0" b="0"/>
            </a:stretch>
          </a:blipFill>
        </p:spPr>
      </p:sp>
      <p:sp>
        <p:nvSpPr>
          <p:cNvPr name="TextBox 6" id="6"/>
          <p:cNvSpPr txBox="true"/>
          <p:nvPr/>
        </p:nvSpPr>
        <p:spPr>
          <a:xfrm rot="0">
            <a:off x="567789" y="1255554"/>
            <a:ext cx="9046177" cy="2844447"/>
          </a:xfrm>
          <a:prstGeom prst="rect">
            <a:avLst/>
          </a:prstGeom>
        </p:spPr>
        <p:txBody>
          <a:bodyPr anchor="t" rtlCol="false" tIns="0" lIns="0" bIns="0" rIns="0">
            <a:spAutoFit/>
          </a:bodyPr>
          <a:lstStyle/>
          <a:p>
            <a:pPr algn="l">
              <a:lnSpc>
                <a:spcPts val="11123"/>
              </a:lnSpc>
            </a:pPr>
            <a:r>
              <a:rPr lang="en-US" sz="9672">
                <a:solidFill>
                  <a:srgbClr val="FFFFFF"/>
                </a:solidFill>
                <a:latin typeface="League Gothic"/>
                <a:ea typeface="League Gothic"/>
                <a:cs typeface="League Gothic"/>
                <a:sym typeface="League Gothic"/>
              </a:rPr>
              <a:t>ANALYSIS THROUGH PYTHON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grpSp>
        <p:nvGrpSpPr>
          <p:cNvPr name="Group 3" id="3"/>
          <p:cNvGrpSpPr/>
          <p:nvPr/>
        </p:nvGrpSpPr>
        <p:grpSpPr>
          <a:xfrm rot="0">
            <a:off x="9919622" y="3894867"/>
            <a:ext cx="9043427" cy="904342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5046" t="0" r="-25046" b="0"/>
              </a:stretch>
            </a:blipFill>
          </p:spPr>
        </p:sp>
      </p:grpSp>
      <p:sp>
        <p:nvSpPr>
          <p:cNvPr name="Freeform 5" id="5"/>
          <p:cNvSpPr/>
          <p:nvPr/>
        </p:nvSpPr>
        <p:spPr>
          <a:xfrm flipH="false" flipV="false" rot="0">
            <a:off x="757280" y="767473"/>
            <a:ext cx="9362578" cy="3127393"/>
          </a:xfrm>
          <a:custGeom>
            <a:avLst/>
            <a:gdLst/>
            <a:ahLst/>
            <a:cxnLst/>
            <a:rect r="r" b="b" t="t" l="l"/>
            <a:pathLst>
              <a:path h="3127393" w="9362578">
                <a:moveTo>
                  <a:pt x="0" y="0"/>
                </a:moveTo>
                <a:lnTo>
                  <a:pt x="9362579" y="0"/>
                </a:lnTo>
                <a:lnTo>
                  <a:pt x="9362579" y="3127394"/>
                </a:lnTo>
                <a:lnTo>
                  <a:pt x="0" y="3127394"/>
                </a:lnTo>
                <a:lnTo>
                  <a:pt x="0" y="0"/>
                </a:lnTo>
                <a:close/>
              </a:path>
            </a:pathLst>
          </a:custGeom>
          <a:blipFill>
            <a:blip r:embed="rId4"/>
            <a:stretch>
              <a:fillRect l="0" t="0" r="-22188" b="0"/>
            </a:stretch>
          </a:blipFill>
        </p:spPr>
      </p:sp>
      <p:sp>
        <p:nvSpPr>
          <p:cNvPr name="Freeform 6" id="6"/>
          <p:cNvSpPr/>
          <p:nvPr/>
        </p:nvSpPr>
        <p:spPr>
          <a:xfrm flipH="false" flipV="false" rot="0">
            <a:off x="557044" y="3894867"/>
            <a:ext cx="11867827" cy="6136477"/>
          </a:xfrm>
          <a:custGeom>
            <a:avLst/>
            <a:gdLst/>
            <a:ahLst/>
            <a:cxnLst/>
            <a:rect r="r" b="b" t="t" l="l"/>
            <a:pathLst>
              <a:path h="6136477" w="11867827">
                <a:moveTo>
                  <a:pt x="0" y="0"/>
                </a:moveTo>
                <a:lnTo>
                  <a:pt x="11867827" y="0"/>
                </a:lnTo>
                <a:lnTo>
                  <a:pt x="11867827" y="6136476"/>
                </a:lnTo>
                <a:lnTo>
                  <a:pt x="0" y="6136476"/>
                </a:lnTo>
                <a:lnTo>
                  <a:pt x="0" y="0"/>
                </a:lnTo>
                <a:close/>
              </a:path>
            </a:pathLst>
          </a:custGeom>
          <a:blipFill>
            <a:blip r:embed="rId5"/>
            <a:stretch>
              <a:fillRect l="0" t="0" r="0" b="0"/>
            </a:stretch>
          </a:blipFill>
        </p:spPr>
      </p:sp>
      <p:sp>
        <p:nvSpPr>
          <p:cNvPr name="Freeform 7" id="7"/>
          <p:cNvSpPr/>
          <p:nvPr/>
        </p:nvSpPr>
        <p:spPr>
          <a:xfrm flipH="false" flipV="false" rot="0">
            <a:off x="12509938" y="0"/>
            <a:ext cx="5778062" cy="5778062"/>
          </a:xfrm>
          <a:custGeom>
            <a:avLst/>
            <a:gdLst/>
            <a:ahLst/>
            <a:cxnLst/>
            <a:rect r="r" b="b" t="t" l="l"/>
            <a:pathLst>
              <a:path h="5778062" w="5778062">
                <a:moveTo>
                  <a:pt x="0" y="0"/>
                </a:moveTo>
                <a:lnTo>
                  <a:pt x="5778062" y="0"/>
                </a:lnTo>
                <a:lnTo>
                  <a:pt x="5778062" y="5778062"/>
                </a:lnTo>
                <a:lnTo>
                  <a:pt x="0" y="5778062"/>
                </a:lnTo>
                <a:lnTo>
                  <a:pt x="0" y="0"/>
                </a:lnTo>
                <a:close/>
              </a:path>
            </a:pathLst>
          </a:custGeom>
          <a:blipFill>
            <a:blip r:embed="rId6"/>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803434" y="703316"/>
            <a:ext cx="11150424" cy="3139296"/>
          </a:xfrm>
          <a:custGeom>
            <a:avLst/>
            <a:gdLst/>
            <a:ahLst/>
            <a:cxnLst/>
            <a:rect r="r" b="b" t="t" l="l"/>
            <a:pathLst>
              <a:path h="3139296" w="11150424">
                <a:moveTo>
                  <a:pt x="0" y="0"/>
                </a:moveTo>
                <a:lnTo>
                  <a:pt x="11150424" y="0"/>
                </a:lnTo>
                <a:lnTo>
                  <a:pt x="11150424" y="3139296"/>
                </a:lnTo>
                <a:lnTo>
                  <a:pt x="0" y="3139296"/>
                </a:lnTo>
                <a:lnTo>
                  <a:pt x="0" y="0"/>
                </a:lnTo>
                <a:close/>
              </a:path>
            </a:pathLst>
          </a:custGeom>
          <a:blipFill>
            <a:blip r:embed="rId3"/>
            <a:stretch>
              <a:fillRect l="0" t="0" r="0" b="0"/>
            </a:stretch>
          </a:blipFill>
        </p:spPr>
      </p:sp>
      <p:sp>
        <p:nvSpPr>
          <p:cNvPr name="Freeform 4" id="4"/>
          <p:cNvSpPr/>
          <p:nvPr/>
        </p:nvSpPr>
        <p:spPr>
          <a:xfrm flipH="false" flipV="false" rot="0">
            <a:off x="2379849" y="4167996"/>
            <a:ext cx="6764151" cy="5659299"/>
          </a:xfrm>
          <a:custGeom>
            <a:avLst/>
            <a:gdLst/>
            <a:ahLst/>
            <a:cxnLst/>
            <a:rect r="r" b="b" t="t" l="l"/>
            <a:pathLst>
              <a:path h="5659299" w="6764151">
                <a:moveTo>
                  <a:pt x="0" y="0"/>
                </a:moveTo>
                <a:lnTo>
                  <a:pt x="6764151" y="0"/>
                </a:lnTo>
                <a:lnTo>
                  <a:pt x="6764151" y="5659299"/>
                </a:lnTo>
                <a:lnTo>
                  <a:pt x="0" y="5659299"/>
                </a:lnTo>
                <a:lnTo>
                  <a:pt x="0" y="0"/>
                </a:lnTo>
                <a:close/>
              </a:path>
            </a:pathLst>
          </a:custGeom>
          <a:blipFill>
            <a:blip r:embed="rId4"/>
            <a:stretch>
              <a:fillRect l="0" t="0" r="0" b="0"/>
            </a:stretch>
          </a:blipFill>
        </p:spPr>
      </p:sp>
      <p:sp>
        <p:nvSpPr>
          <p:cNvPr name="Freeform 5" id="5"/>
          <p:cNvSpPr/>
          <p:nvPr/>
        </p:nvSpPr>
        <p:spPr>
          <a:xfrm flipH="false" flipV="false" rot="0">
            <a:off x="11953858" y="4167996"/>
            <a:ext cx="5120602" cy="5120602"/>
          </a:xfrm>
          <a:custGeom>
            <a:avLst/>
            <a:gdLst/>
            <a:ahLst/>
            <a:cxnLst/>
            <a:rect r="r" b="b" t="t" l="l"/>
            <a:pathLst>
              <a:path h="5120602" w="5120602">
                <a:moveTo>
                  <a:pt x="0" y="0"/>
                </a:moveTo>
                <a:lnTo>
                  <a:pt x="5120601" y="0"/>
                </a:lnTo>
                <a:lnTo>
                  <a:pt x="5120601" y="5120602"/>
                </a:lnTo>
                <a:lnTo>
                  <a:pt x="0" y="5120602"/>
                </a:lnTo>
                <a:lnTo>
                  <a:pt x="0" y="0"/>
                </a:lnTo>
                <a:close/>
              </a:path>
            </a:pathLst>
          </a:custGeom>
          <a:blipFill>
            <a:blip r:embed="rId5"/>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6925121" y="159703"/>
            <a:ext cx="4437757" cy="1566544"/>
          </a:xfrm>
          <a:prstGeom prst="rect">
            <a:avLst/>
          </a:prstGeom>
        </p:spPr>
        <p:txBody>
          <a:bodyPr anchor="t" rtlCol="false" tIns="0" lIns="0" bIns="0" rIns="0">
            <a:spAutoFit/>
          </a:bodyPr>
          <a:lstStyle/>
          <a:p>
            <a:pPr algn="ctr">
              <a:lnSpc>
                <a:spcPts val="12880"/>
              </a:lnSpc>
            </a:pPr>
            <a:r>
              <a:rPr lang="en-US" sz="9200" b="true">
                <a:solidFill>
                  <a:srgbClr val="FFFFFF"/>
                </a:solidFill>
                <a:latin typeface="Canva Sans Bold"/>
                <a:ea typeface="Canva Sans Bold"/>
                <a:cs typeface="Canva Sans Bold"/>
                <a:sym typeface="Canva Sans Bold"/>
              </a:rPr>
              <a:t>amazon</a:t>
            </a:r>
          </a:p>
        </p:txBody>
      </p:sp>
      <p:sp>
        <p:nvSpPr>
          <p:cNvPr name="TextBox 3" id="3"/>
          <p:cNvSpPr txBox="true"/>
          <p:nvPr/>
        </p:nvSpPr>
        <p:spPr>
          <a:xfrm rot="0">
            <a:off x="1828486" y="1950710"/>
            <a:ext cx="14631028" cy="7307590"/>
          </a:xfrm>
          <a:prstGeom prst="rect">
            <a:avLst/>
          </a:prstGeom>
        </p:spPr>
        <p:txBody>
          <a:bodyPr anchor="t" rtlCol="false" tIns="0" lIns="0" bIns="0" rIns="0">
            <a:spAutoFit/>
          </a:bodyPr>
          <a:lstStyle/>
          <a:p>
            <a:pPr algn="ctr">
              <a:lnSpc>
                <a:spcPts val="3401"/>
              </a:lnSpc>
              <a:spcBef>
                <a:spcPct val="0"/>
              </a:spcBef>
            </a:pPr>
            <a:r>
              <a:rPr lang="en-US" sz="2957">
                <a:solidFill>
                  <a:srgbClr val="FFFFFF"/>
                </a:solidFill>
                <a:latin typeface="Muli"/>
                <a:ea typeface="Muli"/>
                <a:cs typeface="Muli"/>
                <a:sym typeface="Muli"/>
              </a:rPr>
              <a:t>AMAZON, F</a:t>
            </a:r>
            <a:r>
              <a:rPr lang="en-US" sz="2957">
                <a:solidFill>
                  <a:srgbClr val="FFFFFF"/>
                </a:solidFill>
                <a:latin typeface="Muli"/>
                <a:ea typeface="Muli"/>
                <a:cs typeface="Muli"/>
                <a:sym typeface="Muli"/>
              </a:rPr>
              <a:t>OUNDED BY JEFF BEZOS IN 1994 AS AN ONLINE BOOKSTORE, HAS GROWN INTO ONE OF THE WORLD’S LARGEST MULTINATIONAL TECHNOLOGY COMPANIES. HEADQUARTERED IN SEATTLE, USA, AMAZON OPERATES ACROSS E-COMMERCE, CLOUD COMPUTING, DIGITAL STREAMING, AND ARTIFICIAL INTELLIGENCE. ITS FLAGSHIP PLATFORM, AMAZON.COM, REVOLUTIONIZED RETAIL BY OFFERING A WIDE RANGE OF PRODUCTS WITH FAST DELIVERY, SUPPORTED BY INNOVATIONS LIKE PRIME MEMBERSHIP AND AN ADVANCED GLOBAL LOGISTICS NETWORK. BEYOND E-COMMERCE, AMAZON WEB SERVICES (AWS) HAS BECOME A LEADER IN CLOUD COMPUTING, SERVING STARTUPS, ENTERPRISES, AND GOVERNMENTS WORLDWIDE. THE COMPANY ALSO OWNS ALEXA, KINDLE, AUDIBLE, AND STREAMING SERVICE PRIME VIDEO. AMAZON EMPHASIZES CUSTOMER OBSESSION, OPERATIONAL EXCELLENCE, AND INNOVATION AS ITS CORE PRINCIPLES. WITH A MARKET PRESENCE IN MULTIPLE COUNTRIES, AMAZON HAS TRANSFORMED SHOPPING HABITS AND CONTINUES TO REDEFINE INDUSTRIES THROUGH TECHNOLOGY, DATA-DRIVEN DECISIONS, AND EXPANSION INTO AREAS LIKE AUTOMATION, ROBOTICS, AND SUSTAINABILITY INITIATIVES.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728345" y="528109"/>
            <a:ext cx="11256970" cy="3251059"/>
          </a:xfrm>
          <a:custGeom>
            <a:avLst/>
            <a:gdLst/>
            <a:ahLst/>
            <a:cxnLst/>
            <a:rect r="r" b="b" t="t" l="l"/>
            <a:pathLst>
              <a:path h="3251059" w="11256970">
                <a:moveTo>
                  <a:pt x="0" y="0"/>
                </a:moveTo>
                <a:lnTo>
                  <a:pt x="11256970" y="0"/>
                </a:lnTo>
                <a:lnTo>
                  <a:pt x="11256970" y="3251059"/>
                </a:lnTo>
                <a:lnTo>
                  <a:pt x="0" y="3251059"/>
                </a:lnTo>
                <a:lnTo>
                  <a:pt x="0" y="0"/>
                </a:lnTo>
                <a:close/>
              </a:path>
            </a:pathLst>
          </a:custGeom>
          <a:blipFill>
            <a:blip r:embed="rId3"/>
            <a:stretch>
              <a:fillRect l="0" t="0" r="0" b="0"/>
            </a:stretch>
          </a:blipFill>
        </p:spPr>
      </p:sp>
      <p:sp>
        <p:nvSpPr>
          <p:cNvPr name="Freeform 4" id="4"/>
          <p:cNvSpPr/>
          <p:nvPr/>
        </p:nvSpPr>
        <p:spPr>
          <a:xfrm flipH="false" flipV="false" rot="0">
            <a:off x="728345" y="3929345"/>
            <a:ext cx="8415655" cy="5722855"/>
          </a:xfrm>
          <a:custGeom>
            <a:avLst/>
            <a:gdLst/>
            <a:ahLst/>
            <a:cxnLst/>
            <a:rect r="r" b="b" t="t" l="l"/>
            <a:pathLst>
              <a:path h="5722855" w="8415655">
                <a:moveTo>
                  <a:pt x="0" y="0"/>
                </a:moveTo>
                <a:lnTo>
                  <a:pt x="8415655" y="0"/>
                </a:lnTo>
                <a:lnTo>
                  <a:pt x="8415655" y="5722855"/>
                </a:lnTo>
                <a:lnTo>
                  <a:pt x="0" y="5722855"/>
                </a:lnTo>
                <a:lnTo>
                  <a:pt x="0" y="0"/>
                </a:lnTo>
                <a:close/>
              </a:path>
            </a:pathLst>
          </a:custGeom>
          <a:blipFill>
            <a:blip r:embed="rId4"/>
            <a:stretch>
              <a:fillRect l="0" t="-1185" r="0" b="-1185"/>
            </a:stretch>
          </a:blipFill>
        </p:spPr>
      </p:sp>
      <p:sp>
        <p:nvSpPr>
          <p:cNvPr name="Freeform 5" id="5"/>
          <p:cNvSpPr/>
          <p:nvPr/>
        </p:nvSpPr>
        <p:spPr>
          <a:xfrm flipH="false" flipV="false" rot="0">
            <a:off x="12138698" y="4230472"/>
            <a:ext cx="5120602" cy="5120602"/>
          </a:xfrm>
          <a:custGeom>
            <a:avLst/>
            <a:gdLst/>
            <a:ahLst/>
            <a:cxnLst/>
            <a:rect r="r" b="b" t="t" l="l"/>
            <a:pathLst>
              <a:path h="5120602" w="5120602">
                <a:moveTo>
                  <a:pt x="0" y="0"/>
                </a:moveTo>
                <a:lnTo>
                  <a:pt x="5120602" y="0"/>
                </a:lnTo>
                <a:lnTo>
                  <a:pt x="5120602" y="5120601"/>
                </a:lnTo>
                <a:lnTo>
                  <a:pt x="0" y="5120601"/>
                </a:lnTo>
                <a:lnTo>
                  <a:pt x="0" y="0"/>
                </a:lnTo>
                <a:close/>
              </a:path>
            </a:pathLst>
          </a:custGeom>
          <a:blipFill>
            <a:blip r:embed="rId5"/>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591010" y="675006"/>
            <a:ext cx="11351222" cy="3630722"/>
          </a:xfrm>
          <a:custGeom>
            <a:avLst/>
            <a:gdLst/>
            <a:ahLst/>
            <a:cxnLst/>
            <a:rect r="r" b="b" t="t" l="l"/>
            <a:pathLst>
              <a:path h="3630722" w="11351222">
                <a:moveTo>
                  <a:pt x="0" y="0"/>
                </a:moveTo>
                <a:lnTo>
                  <a:pt x="11351222" y="0"/>
                </a:lnTo>
                <a:lnTo>
                  <a:pt x="11351222" y="3630722"/>
                </a:lnTo>
                <a:lnTo>
                  <a:pt x="0" y="3630722"/>
                </a:lnTo>
                <a:lnTo>
                  <a:pt x="0" y="0"/>
                </a:lnTo>
                <a:close/>
              </a:path>
            </a:pathLst>
          </a:custGeom>
          <a:blipFill>
            <a:blip r:embed="rId2"/>
            <a:stretch>
              <a:fillRect l="0" t="0" r="0" b="0"/>
            </a:stretch>
          </a:blipFill>
        </p:spPr>
      </p:sp>
      <p:sp>
        <p:nvSpPr>
          <p:cNvPr name="Freeform 3" id="3"/>
          <p:cNvSpPr/>
          <p:nvPr/>
        </p:nvSpPr>
        <p:spPr>
          <a:xfrm flipH="false" flipV="false" rot="0">
            <a:off x="1591010" y="4305728"/>
            <a:ext cx="8948060" cy="5713537"/>
          </a:xfrm>
          <a:custGeom>
            <a:avLst/>
            <a:gdLst/>
            <a:ahLst/>
            <a:cxnLst/>
            <a:rect r="r" b="b" t="t" l="l"/>
            <a:pathLst>
              <a:path h="5713537" w="8948060">
                <a:moveTo>
                  <a:pt x="0" y="0"/>
                </a:moveTo>
                <a:lnTo>
                  <a:pt x="8948061" y="0"/>
                </a:lnTo>
                <a:lnTo>
                  <a:pt x="8948061" y="5713537"/>
                </a:lnTo>
                <a:lnTo>
                  <a:pt x="0" y="5713537"/>
                </a:lnTo>
                <a:lnTo>
                  <a:pt x="0" y="0"/>
                </a:lnTo>
                <a:close/>
              </a:path>
            </a:pathLst>
          </a:custGeom>
          <a:blipFill>
            <a:blip r:embed="rId3"/>
            <a:stretch>
              <a:fillRect l="0" t="0" r="0" b="0"/>
            </a:stretch>
          </a:blipFill>
        </p:spPr>
      </p:sp>
      <p:sp>
        <p:nvSpPr>
          <p:cNvPr name="Freeform 4" id="4"/>
          <p:cNvSpPr/>
          <p:nvPr/>
        </p:nvSpPr>
        <p:spPr>
          <a:xfrm flipH="false" flipV="false" rot="0">
            <a:off x="12643550" y="5080459"/>
            <a:ext cx="4164075" cy="4164075"/>
          </a:xfrm>
          <a:custGeom>
            <a:avLst/>
            <a:gdLst/>
            <a:ahLst/>
            <a:cxnLst/>
            <a:rect r="r" b="b" t="t" l="l"/>
            <a:pathLst>
              <a:path h="4164075" w="4164075">
                <a:moveTo>
                  <a:pt x="0" y="0"/>
                </a:moveTo>
                <a:lnTo>
                  <a:pt x="4164076" y="0"/>
                </a:lnTo>
                <a:lnTo>
                  <a:pt x="4164076" y="4164075"/>
                </a:lnTo>
                <a:lnTo>
                  <a:pt x="0" y="4164075"/>
                </a:lnTo>
                <a:lnTo>
                  <a:pt x="0" y="0"/>
                </a:lnTo>
                <a:close/>
              </a:path>
            </a:pathLst>
          </a:custGeom>
          <a:blipFill>
            <a:blip r:embed="rId4"/>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795283"/>
            <a:ext cx="10900130" cy="2889578"/>
          </a:xfrm>
          <a:custGeom>
            <a:avLst/>
            <a:gdLst/>
            <a:ahLst/>
            <a:cxnLst/>
            <a:rect r="r" b="b" t="t" l="l"/>
            <a:pathLst>
              <a:path h="2889578" w="10900130">
                <a:moveTo>
                  <a:pt x="0" y="0"/>
                </a:moveTo>
                <a:lnTo>
                  <a:pt x="10900130" y="0"/>
                </a:lnTo>
                <a:lnTo>
                  <a:pt x="10900130" y="2889578"/>
                </a:lnTo>
                <a:lnTo>
                  <a:pt x="0" y="2889578"/>
                </a:lnTo>
                <a:lnTo>
                  <a:pt x="0" y="0"/>
                </a:lnTo>
                <a:close/>
              </a:path>
            </a:pathLst>
          </a:custGeom>
          <a:blipFill>
            <a:blip r:embed="rId2"/>
            <a:stretch>
              <a:fillRect l="0" t="0" r="0" b="0"/>
            </a:stretch>
          </a:blipFill>
        </p:spPr>
      </p:sp>
      <p:sp>
        <p:nvSpPr>
          <p:cNvPr name="Freeform 3" id="3"/>
          <p:cNvSpPr/>
          <p:nvPr/>
        </p:nvSpPr>
        <p:spPr>
          <a:xfrm flipH="false" flipV="false" rot="0">
            <a:off x="2021496" y="4169490"/>
            <a:ext cx="8287975" cy="5502218"/>
          </a:xfrm>
          <a:custGeom>
            <a:avLst/>
            <a:gdLst/>
            <a:ahLst/>
            <a:cxnLst/>
            <a:rect r="r" b="b" t="t" l="l"/>
            <a:pathLst>
              <a:path h="5502218" w="8287975">
                <a:moveTo>
                  <a:pt x="0" y="0"/>
                </a:moveTo>
                <a:lnTo>
                  <a:pt x="8287975" y="0"/>
                </a:lnTo>
                <a:lnTo>
                  <a:pt x="8287975" y="5502217"/>
                </a:lnTo>
                <a:lnTo>
                  <a:pt x="0" y="5502217"/>
                </a:lnTo>
                <a:lnTo>
                  <a:pt x="0" y="0"/>
                </a:lnTo>
                <a:close/>
              </a:path>
            </a:pathLst>
          </a:custGeom>
          <a:blipFill>
            <a:blip r:embed="rId3"/>
            <a:stretch>
              <a:fillRect l="0" t="0" r="0" b="0"/>
            </a:stretch>
          </a:blipFill>
        </p:spPr>
      </p:sp>
      <p:sp>
        <p:nvSpPr>
          <p:cNvPr name="Freeform 4" id="4"/>
          <p:cNvSpPr/>
          <p:nvPr/>
        </p:nvSpPr>
        <p:spPr>
          <a:xfrm flipH="false" flipV="false" rot="0">
            <a:off x="11685861" y="4098268"/>
            <a:ext cx="5573439" cy="5573439"/>
          </a:xfrm>
          <a:custGeom>
            <a:avLst/>
            <a:gdLst/>
            <a:ahLst/>
            <a:cxnLst/>
            <a:rect r="r" b="b" t="t" l="l"/>
            <a:pathLst>
              <a:path h="5573439" w="5573439">
                <a:moveTo>
                  <a:pt x="0" y="0"/>
                </a:moveTo>
                <a:lnTo>
                  <a:pt x="5573439" y="0"/>
                </a:lnTo>
                <a:lnTo>
                  <a:pt x="5573439" y="5573439"/>
                </a:lnTo>
                <a:lnTo>
                  <a:pt x="0" y="5573439"/>
                </a:lnTo>
                <a:lnTo>
                  <a:pt x="0" y="0"/>
                </a:lnTo>
                <a:close/>
              </a:path>
            </a:pathLst>
          </a:custGeom>
          <a:blipFill>
            <a:blip r:embed="rId4"/>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11375945" cy="2623094"/>
          </a:xfrm>
          <a:custGeom>
            <a:avLst/>
            <a:gdLst/>
            <a:ahLst/>
            <a:cxnLst/>
            <a:rect r="r" b="b" t="t" l="l"/>
            <a:pathLst>
              <a:path h="2623094" w="11375945">
                <a:moveTo>
                  <a:pt x="0" y="0"/>
                </a:moveTo>
                <a:lnTo>
                  <a:pt x="11375945" y="0"/>
                </a:lnTo>
                <a:lnTo>
                  <a:pt x="11375945" y="2623094"/>
                </a:lnTo>
                <a:lnTo>
                  <a:pt x="0" y="2623094"/>
                </a:lnTo>
                <a:lnTo>
                  <a:pt x="0" y="0"/>
                </a:lnTo>
                <a:close/>
              </a:path>
            </a:pathLst>
          </a:custGeom>
          <a:blipFill>
            <a:blip r:embed="rId2"/>
            <a:stretch>
              <a:fillRect l="0" t="0" r="0" b="0"/>
            </a:stretch>
          </a:blipFill>
        </p:spPr>
      </p:sp>
      <p:sp>
        <p:nvSpPr>
          <p:cNvPr name="Freeform 3" id="3"/>
          <p:cNvSpPr/>
          <p:nvPr/>
        </p:nvSpPr>
        <p:spPr>
          <a:xfrm flipH="false" flipV="false" rot="0">
            <a:off x="1672678" y="4004729"/>
            <a:ext cx="6328813" cy="5623309"/>
          </a:xfrm>
          <a:custGeom>
            <a:avLst/>
            <a:gdLst/>
            <a:ahLst/>
            <a:cxnLst/>
            <a:rect r="r" b="b" t="t" l="l"/>
            <a:pathLst>
              <a:path h="5623309" w="6328813">
                <a:moveTo>
                  <a:pt x="0" y="0"/>
                </a:moveTo>
                <a:lnTo>
                  <a:pt x="6328813" y="0"/>
                </a:lnTo>
                <a:lnTo>
                  <a:pt x="6328813" y="5623308"/>
                </a:lnTo>
                <a:lnTo>
                  <a:pt x="0" y="5623308"/>
                </a:lnTo>
                <a:lnTo>
                  <a:pt x="0" y="0"/>
                </a:lnTo>
                <a:close/>
              </a:path>
            </a:pathLst>
          </a:custGeom>
          <a:blipFill>
            <a:blip r:embed="rId3"/>
            <a:stretch>
              <a:fillRect l="0" t="-600" r="0" b="-600"/>
            </a:stretch>
          </a:blipFill>
        </p:spPr>
      </p:sp>
      <p:sp>
        <p:nvSpPr>
          <p:cNvPr name="Freeform 4" id="4"/>
          <p:cNvSpPr/>
          <p:nvPr/>
        </p:nvSpPr>
        <p:spPr>
          <a:xfrm flipH="false" flipV="false" rot="0">
            <a:off x="10935495" y="3849975"/>
            <a:ext cx="5778062" cy="5778062"/>
          </a:xfrm>
          <a:custGeom>
            <a:avLst/>
            <a:gdLst/>
            <a:ahLst/>
            <a:cxnLst/>
            <a:rect r="r" b="b" t="t" l="l"/>
            <a:pathLst>
              <a:path h="5778062" w="5778062">
                <a:moveTo>
                  <a:pt x="0" y="0"/>
                </a:moveTo>
                <a:lnTo>
                  <a:pt x="5778063" y="0"/>
                </a:lnTo>
                <a:lnTo>
                  <a:pt x="5778063" y="5778062"/>
                </a:lnTo>
                <a:lnTo>
                  <a:pt x="0" y="5778062"/>
                </a:lnTo>
                <a:lnTo>
                  <a:pt x="0" y="0"/>
                </a:lnTo>
                <a:close/>
              </a:path>
            </a:pathLst>
          </a:custGeom>
          <a:blipFill>
            <a:blip r:embed="rId4"/>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TextBox 3" id="3"/>
          <p:cNvSpPr txBox="true"/>
          <p:nvPr/>
        </p:nvSpPr>
        <p:spPr>
          <a:xfrm rot="0">
            <a:off x="2314586" y="4273591"/>
            <a:ext cx="13658828" cy="2757668"/>
          </a:xfrm>
          <a:prstGeom prst="rect">
            <a:avLst/>
          </a:prstGeom>
        </p:spPr>
        <p:txBody>
          <a:bodyPr anchor="t" rtlCol="false" tIns="0" lIns="0" bIns="0" rIns="0">
            <a:spAutoFit/>
          </a:bodyPr>
          <a:lstStyle/>
          <a:p>
            <a:pPr algn="ctr">
              <a:lnSpc>
                <a:spcPts val="21482"/>
              </a:lnSpc>
            </a:pPr>
            <a:r>
              <a:rPr lang="en-US" sz="18680">
                <a:solidFill>
                  <a:srgbClr val="FFFFFF"/>
                </a:solidFill>
                <a:latin typeface="League Gothic"/>
                <a:ea typeface="League Gothic"/>
                <a:cs typeface="League Gothic"/>
                <a:sym typeface="League Gothic"/>
              </a:rPr>
              <a:t>THANK YOU</a:t>
            </a:r>
          </a:p>
        </p:txBody>
      </p:sp>
      <p:sp>
        <p:nvSpPr>
          <p:cNvPr name="TextBox 4" id="4"/>
          <p:cNvSpPr txBox="true"/>
          <p:nvPr/>
        </p:nvSpPr>
        <p:spPr>
          <a:xfrm rot="0">
            <a:off x="7048816" y="6857932"/>
            <a:ext cx="4190367" cy="308554"/>
          </a:xfrm>
          <a:prstGeom prst="rect">
            <a:avLst/>
          </a:prstGeom>
        </p:spPr>
        <p:txBody>
          <a:bodyPr anchor="t" rtlCol="false" tIns="0" lIns="0" bIns="0" rIns="0">
            <a:spAutoFit/>
          </a:bodyPr>
          <a:lstStyle/>
          <a:p>
            <a:pPr algn="ctr">
              <a:lnSpc>
                <a:spcPts val="2608"/>
              </a:lnSpc>
            </a:pPr>
            <a:r>
              <a:rPr lang="en-US" sz="1799" spc="269">
                <a:solidFill>
                  <a:srgbClr val="FFFFFF"/>
                </a:solidFill>
                <a:latin typeface="Muli"/>
                <a:ea typeface="Muli"/>
                <a:cs typeface="Muli"/>
                <a:sym typeface="Muli"/>
              </a:rPr>
              <a:t>FOR YOUR ATTENTION</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391794" y="3349255"/>
            <a:ext cx="13676183" cy="5876175"/>
          </a:xfrm>
          <a:prstGeom prst="rect">
            <a:avLst/>
          </a:prstGeom>
        </p:spPr>
        <p:txBody>
          <a:bodyPr anchor="t" rtlCol="false" tIns="0" lIns="0" bIns="0" rIns="0">
            <a:spAutoFit/>
          </a:bodyPr>
          <a:lstStyle/>
          <a:p>
            <a:pPr algn="ctr">
              <a:lnSpc>
                <a:spcPts val="3314"/>
              </a:lnSpc>
              <a:spcBef>
                <a:spcPct val="0"/>
              </a:spcBef>
            </a:pPr>
            <a:r>
              <a:rPr lang="en-US" sz="2881">
                <a:solidFill>
                  <a:srgbClr val="FFFFFF"/>
                </a:solidFill>
                <a:latin typeface="Muli"/>
                <a:ea typeface="Muli"/>
                <a:cs typeface="Muli"/>
                <a:sym typeface="Muli"/>
              </a:rPr>
              <a:t>THE AGENDA OF THIS AMAZON E-COMMERCE ANALYTICS PROJECT IS TO DERIVE VALUABLE INSIGHTS FROM ORDERS, PRODUCTS, AND CUSTOMER DATA TO SUPPORT STRATEGIC DECISION-MAKING. THE PROJECT BEGINS WITH DATA PREPARATION, INCLUDING CLEANING, TRANSFORMATION, AND MODELING OF DATASETS FROM MULTIPLE SOURCES. IT THEN FOCUSES ON ORDER AND PRODUCT ANALYSIS TO IDENTIFY TOP-SELLING PRODUCTS, CATEGORY-WISE REVENUE, AND PAYMENT METHOD PREFERENCES. SALES PERFORMANCE IS STUDIED THROUGH MONTHLY SALES TRENDS, COD VS PREPAID PERFORMANCE, AND OVERALL REVENUE GROWTH. CUSTOMER INSIGHTS SUCH AS REPEAT PURCHASE BEHAVIOR, NEW CUSTOMER ACQUISITION, AND PRODUCT RETURN RATES ARE ALSO HIGHLIGHTED. FINALLY, INTERACTIVE DASHBOARDS IN POWER BI, ENHANCED WITH BUTTONS, SLICERS, AND URL ICONS, ALONGSIDE PYTHON VISUALIZATIONS, BRING THE ANALYSIS TO LIFE.</a:t>
            </a:r>
          </a:p>
        </p:txBody>
      </p:sp>
      <p:sp>
        <p:nvSpPr>
          <p:cNvPr name="TextBox 3" id="3"/>
          <p:cNvSpPr txBox="true"/>
          <p:nvPr/>
        </p:nvSpPr>
        <p:spPr>
          <a:xfrm rot="0">
            <a:off x="6695460" y="857250"/>
            <a:ext cx="4296370" cy="1566544"/>
          </a:xfrm>
          <a:prstGeom prst="rect">
            <a:avLst/>
          </a:prstGeom>
        </p:spPr>
        <p:txBody>
          <a:bodyPr anchor="t" rtlCol="false" tIns="0" lIns="0" bIns="0" rIns="0">
            <a:spAutoFit/>
          </a:bodyPr>
          <a:lstStyle/>
          <a:p>
            <a:pPr algn="ctr">
              <a:lnSpc>
                <a:spcPts val="12880"/>
              </a:lnSpc>
            </a:pPr>
            <a:r>
              <a:rPr lang="en-US" sz="9200" b="true">
                <a:solidFill>
                  <a:srgbClr val="FFFFFF"/>
                </a:solidFill>
                <a:latin typeface="Canva Sans Bold"/>
                <a:ea typeface="Canva Sans Bold"/>
                <a:cs typeface="Canva Sans Bold"/>
                <a:sym typeface="Canva Sans Bold"/>
              </a:rPr>
              <a:t>Agenda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6151312" y="1057275"/>
            <a:ext cx="5985375" cy="1217143"/>
          </a:xfrm>
          <a:prstGeom prst="rect">
            <a:avLst/>
          </a:prstGeom>
        </p:spPr>
        <p:txBody>
          <a:bodyPr anchor="t" rtlCol="false" tIns="0" lIns="0" bIns="0" rIns="0">
            <a:spAutoFit/>
          </a:bodyPr>
          <a:lstStyle/>
          <a:p>
            <a:pPr algn="l">
              <a:lnSpc>
                <a:spcPts val="9413"/>
              </a:lnSpc>
            </a:pPr>
            <a:r>
              <a:rPr lang="en-US" sz="8185">
                <a:solidFill>
                  <a:srgbClr val="FFFFFF"/>
                </a:solidFill>
                <a:latin typeface="League Gothic"/>
                <a:ea typeface="League Gothic"/>
                <a:cs typeface="League Gothic"/>
                <a:sym typeface="League Gothic"/>
              </a:rPr>
              <a:t>PROJECT OVERVIEW</a:t>
            </a:r>
          </a:p>
        </p:txBody>
      </p:sp>
      <p:pic>
        <p:nvPicPr>
          <p:cNvPr name="Picture 4" id="4"/>
          <p:cNvPicPr>
            <a:picLocks noChangeAspect="true"/>
          </p:cNvPicPr>
          <p:nvPr/>
        </p:nvPicPr>
        <p:blipFill>
          <a:blip r:embed="rId3"/>
          <a:stretch>
            <a:fillRect/>
          </a:stretch>
        </p:blipFill>
        <p:spPr>
          <a:xfrm rot="0">
            <a:off x="15393662" y="859096"/>
            <a:ext cx="2035242" cy="1887491"/>
          </a:xfrm>
          <a:prstGeom prst="rect">
            <a:avLst/>
          </a:prstGeom>
        </p:spPr>
      </p:pic>
      <p:sp>
        <p:nvSpPr>
          <p:cNvPr name="TextBox 5" id="5"/>
          <p:cNvSpPr txBox="true"/>
          <p:nvPr/>
        </p:nvSpPr>
        <p:spPr>
          <a:xfrm rot="0">
            <a:off x="1375245" y="2850833"/>
            <a:ext cx="15216720" cy="6872939"/>
          </a:xfrm>
          <a:prstGeom prst="rect">
            <a:avLst/>
          </a:prstGeom>
        </p:spPr>
        <p:txBody>
          <a:bodyPr anchor="t" rtlCol="false" tIns="0" lIns="0" bIns="0" rIns="0">
            <a:spAutoFit/>
          </a:bodyPr>
          <a:lstStyle/>
          <a:p>
            <a:pPr algn="ctr">
              <a:lnSpc>
                <a:spcPts val="2705"/>
              </a:lnSpc>
              <a:spcBef>
                <a:spcPct val="0"/>
              </a:spcBef>
            </a:pPr>
            <a:r>
              <a:rPr lang="en-US" sz="2352">
                <a:solidFill>
                  <a:srgbClr val="FFFFFF"/>
                </a:solidFill>
                <a:latin typeface="Muli"/>
                <a:ea typeface="Muli"/>
                <a:cs typeface="Muli"/>
                <a:sym typeface="Muli"/>
              </a:rPr>
              <a:t>📂 DATA SOURCES</a:t>
            </a:r>
          </a:p>
          <a:p>
            <a:pPr algn="ctr">
              <a:lnSpc>
                <a:spcPts val="2705"/>
              </a:lnSpc>
              <a:spcBef>
                <a:spcPct val="0"/>
              </a:spcBef>
            </a:pPr>
            <a:r>
              <a:rPr lang="en-US" sz="2352">
                <a:solidFill>
                  <a:srgbClr val="FFFFFF"/>
                </a:solidFill>
                <a:latin typeface="Muli"/>
                <a:ea typeface="Muli"/>
                <a:cs typeface="Muli"/>
                <a:sym typeface="Muli"/>
              </a:rPr>
              <a:t>ORDERS DATA – ORDER DETAILS, STATUS, PAYMENT METHODS, REVENUE.</a:t>
            </a:r>
          </a:p>
          <a:p>
            <a:pPr algn="ctr">
              <a:lnSpc>
                <a:spcPts val="2705"/>
              </a:lnSpc>
              <a:spcBef>
                <a:spcPct val="0"/>
              </a:spcBef>
            </a:pPr>
            <a:r>
              <a:rPr lang="en-US" sz="2352">
                <a:solidFill>
                  <a:srgbClr val="FFFFFF"/>
                </a:solidFill>
                <a:latin typeface="Muli"/>
                <a:ea typeface="Muli"/>
                <a:cs typeface="Muli"/>
                <a:sym typeface="Muli"/>
              </a:rPr>
              <a:t>PRODUCT DATA – PRODUCT NAMES, CATEGORIES, PRICING.</a:t>
            </a:r>
          </a:p>
          <a:p>
            <a:pPr algn="ctr">
              <a:lnSpc>
                <a:spcPts val="2705"/>
              </a:lnSpc>
              <a:spcBef>
                <a:spcPct val="0"/>
              </a:spcBef>
            </a:pPr>
            <a:r>
              <a:rPr lang="en-US" sz="2352">
                <a:solidFill>
                  <a:srgbClr val="FFFFFF"/>
                </a:solidFill>
                <a:latin typeface="Muli"/>
                <a:ea typeface="Muli"/>
                <a:cs typeface="Muli"/>
                <a:sym typeface="Muli"/>
              </a:rPr>
              <a:t>CUSTOMER REVIEWS – RATINGS ON QUALITY, DELIVERY, AND PACKAGING.</a:t>
            </a:r>
          </a:p>
          <a:p>
            <a:pPr algn="ctr">
              <a:lnSpc>
                <a:spcPts val="2705"/>
              </a:lnSpc>
              <a:spcBef>
                <a:spcPct val="0"/>
              </a:spcBef>
            </a:pPr>
            <a:r>
              <a:rPr lang="en-US" sz="2352">
                <a:solidFill>
                  <a:srgbClr val="FFFFFF"/>
                </a:solidFill>
                <a:latin typeface="Muli"/>
                <a:ea typeface="Muli"/>
                <a:cs typeface="Muli"/>
                <a:sym typeface="Muli"/>
              </a:rPr>
              <a:t>📊 KEY ANALYSIS AREAS</a:t>
            </a:r>
          </a:p>
          <a:p>
            <a:pPr algn="ctr">
              <a:lnSpc>
                <a:spcPts val="2705"/>
              </a:lnSpc>
              <a:spcBef>
                <a:spcPct val="0"/>
              </a:spcBef>
            </a:pPr>
            <a:r>
              <a:rPr lang="en-US" sz="2352">
                <a:solidFill>
                  <a:srgbClr val="FFFFFF"/>
                </a:solidFill>
                <a:latin typeface="Muli"/>
                <a:ea typeface="Muli"/>
                <a:cs typeface="Muli"/>
                <a:sym typeface="Muli"/>
              </a:rPr>
              <a:t>ORDER &amp; PRODUCT INSIGHTS → TOP-SELLING PRODUCTS, SALES BY CATEGORY, AND PAYMENT TRENDS.</a:t>
            </a:r>
          </a:p>
          <a:p>
            <a:pPr algn="ctr">
              <a:lnSpc>
                <a:spcPts val="2705"/>
              </a:lnSpc>
              <a:spcBef>
                <a:spcPct val="0"/>
              </a:spcBef>
            </a:pPr>
            <a:r>
              <a:rPr lang="en-US" sz="2352">
                <a:solidFill>
                  <a:srgbClr val="FFFFFF"/>
                </a:solidFill>
                <a:latin typeface="Muli"/>
                <a:ea typeface="Muli"/>
                <a:cs typeface="Muli"/>
                <a:sym typeface="Muli"/>
              </a:rPr>
              <a:t>SALES PERFORMANCE → MONTHLY SALES, COD VS PREPAID ORDERS, CANCELLATION AND RETURN RATES.</a:t>
            </a:r>
          </a:p>
          <a:p>
            <a:pPr algn="ctr">
              <a:lnSpc>
                <a:spcPts val="2705"/>
              </a:lnSpc>
              <a:spcBef>
                <a:spcPct val="0"/>
              </a:spcBef>
            </a:pPr>
            <a:r>
              <a:rPr lang="en-US" sz="2352">
                <a:solidFill>
                  <a:srgbClr val="FFFFFF"/>
                </a:solidFill>
                <a:latin typeface="Muli"/>
                <a:ea typeface="Muli"/>
                <a:cs typeface="Muli"/>
                <a:sym typeface="Muli"/>
              </a:rPr>
              <a:t>CUSTOMER INSIGHTS → REPEAT PURCHASE RATE, NEW CUSTOMER ACQUISITION, AND SATISFACTION RATINGS.</a:t>
            </a:r>
          </a:p>
          <a:p>
            <a:pPr algn="ctr">
              <a:lnSpc>
                <a:spcPts val="2705"/>
              </a:lnSpc>
              <a:spcBef>
                <a:spcPct val="0"/>
              </a:spcBef>
            </a:pPr>
            <a:r>
              <a:rPr lang="en-US" sz="2352">
                <a:solidFill>
                  <a:srgbClr val="FFFFFF"/>
                </a:solidFill>
                <a:latin typeface="Muli"/>
                <a:ea typeface="Muli"/>
                <a:cs typeface="Muli"/>
                <a:sym typeface="Muli"/>
              </a:rPr>
              <a:t>🛠 TOOLS &amp; TECHNIQUES</a:t>
            </a:r>
          </a:p>
          <a:p>
            <a:pPr algn="ctr">
              <a:lnSpc>
                <a:spcPts val="2705"/>
              </a:lnSpc>
              <a:spcBef>
                <a:spcPct val="0"/>
              </a:spcBef>
            </a:pPr>
            <a:r>
              <a:rPr lang="en-US" sz="2352">
                <a:solidFill>
                  <a:srgbClr val="FFFFFF"/>
                </a:solidFill>
                <a:latin typeface="Muli"/>
                <a:ea typeface="Muli"/>
                <a:cs typeface="Muli"/>
                <a:sym typeface="Muli"/>
              </a:rPr>
              <a:t>POWER BI → DATA MODELING, DAX MEASURES, INTERACTIVE DASHBOARDS WITH BUTTONS, SLICERS, AND URL ICONS.</a:t>
            </a:r>
          </a:p>
          <a:p>
            <a:pPr algn="ctr">
              <a:lnSpc>
                <a:spcPts val="2705"/>
              </a:lnSpc>
              <a:spcBef>
                <a:spcPct val="0"/>
              </a:spcBef>
            </a:pPr>
            <a:r>
              <a:rPr lang="en-US" sz="2352">
                <a:solidFill>
                  <a:srgbClr val="FFFFFF"/>
                </a:solidFill>
                <a:latin typeface="Muli"/>
                <a:ea typeface="Muli"/>
                <a:cs typeface="Muli"/>
                <a:sym typeface="Muli"/>
              </a:rPr>
              <a:t>PYTHON (MATPLOTLIB &amp; SEABORN) → REPLICATED AND ENHANCED VISUALIZATIONS FOR DEEPER INSIGHTS.</a:t>
            </a:r>
          </a:p>
          <a:p>
            <a:pPr algn="ctr">
              <a:lnSpc>
                <a:spcPts val="2705"/>
              </a:lnSpc>
              <a:spcBef>
                <a:spcPct val="0"/>
              </a:spcBef>
            </a:pPr>
            <a:r>
              <a:rPr lang="en-US" sz="2352">
                <a:solidFill>
                  <a:srgbClr val="FFFFFF"/>
                </a:solidFill>
                <a:latin typeface="Muli"/>
                <a:ea typeface="Muli"/>
                <a:cs typeface="Muli"/>
                <a:sym typeface="Muli"/>
              </a:rPr>
              <a:t>EXCEL &amp; SQL → DATA CLEANING, JOINS, AND PRELIMINARY ANALYSIS.</a:t>
            </a:r>
          </a:p>
          <a:p>
            <a:pPr algn="ctr">
              <a:lnSpc>
                <a:spcPts val="2705"/>
              </a:lnSpc>
              <a:spcBef>
                <a:spcPct val="0"/>
              </a:spcBef>
            </a:pPr>
            <a:r>
              <a:rPr lang="en-US" sz="2352">
                <a:solidFill>
                  <a:srgbClr val="FFFFFF"/>
                </a:solidFill>
                <a:latin typeface="Muli"/>
                <a:ea typeface="Muli"/>
                <a:cs typeface="Muli"/>
                <a:sym typeface="Muli"/>
              </a:rPr>
              <a:t>🎯 OUTCOME</a:t>
            </a:r>
          </a:p>
          <a:p>
            <a:pPr algn="ctr">
              <a:lnSpc>
                <a:spcPts val="2705"/>
              </a:lnSpc>
              <a:spcBef>
                <a:spcPct val="0"/>
              </a:spcBef>
            </a:pPr>
            <a:r>
              <a:rPr lang="en-US" sz="2352">
                <a:solidFill>
                  <a:srgbClr val="FFFFFF"/>
                </a:solidFill>
                <a:latin typeface="Muli"/>
                <a:ea typeface="Muli"/>
                <a:cs typeface="Muli"/>
                <a:sym typeface="Muli"/>
              </a:rPr>
              <a:t>DELIVERED AN END-TO-END ANALYTICS SOLUTION THAT TRANSFORMED RAW E-COMMERCE DATA INTO INTERACTIVE DASHBOARDS AND VISUAL REPORTS, HELPING IDENTIFY GROWTH OPPORTUNITIES AND CUSTOMER TRENDS.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TextBox 3" id="3"/>
          <p:cNvSpPr txBox="true"/>
          <p:nvPr/>
        </p:nvSpPr>
        <p:spPr>
          <a:xfrm rot="0">
            <a:off x="1028700" y="3478847"/>
            <a:ext cx="16230600" cy="5037913"/>
          </a:xfrm>
          <a:prstGeom prst="rect">
            <a:avLst/>
          </a:prstGeom>
        </p:spPr>
        <p:txBody>
          <a:bodyPr anchor="t" rtlCol="false" tIns="0" lIns="0" bIns="0" rIns="0">
            <a:spAutoFit/>
          </a:bodyPr>
          <a:lstStyle/>
          <a:p>
            <a:pPr algn="ctr">
              <a:lnSpc>
                <a:spcPts val="3302"/>
              </a:lnSpc>
              <a:spcBef>
                <a:spcPct val="0"/>
              </a:spcBef>
            </a:pPr>
            <a:r>
              <a:rPr lang="en-US" sz="2872">
                <a:solidFill>
                  <a:srgbClr val="FFFFFF"/>
                </a:solidFill>
                <a:latin typeface="Muli"/>
                <a:ea typeface="Muli"/>
                <a:cs typeface="Muli"/>
                <a:sym typeface="Muli"/>
              </a:rPr>
              <a:t>I WOULD LIKE TO EXPRESS MY SINCERE GRATITUDE TO EVERYONE WHO SUPPORTED ME THROUGHOUT THE COMPLETION OF THIS AMAZON E-COMMERCE ANALYTICS PROJECT. I AM THANKFUL FOR THE GUIDANCE, ENCOURAGEMENT, AND VALUABLE FEEDBACK THAT HELPED ME SHAPE THIS PROJECT INTO A COMPREHENSIVE ANALYSIS.</a:t>
            </a:r>
          </a:p>
          <a:p>
            <a:pPr algn="ctr">
              <a:lnSpc>
                <a:spcPts val="3302"/>
              </a:lnSpc>
              <a:spcBef>
                <a:spcPct val="0"/>
              </a:spcBef>
            </a:pPr>
            <a:r>
              <a:rPr lang="en-US" sz="2872">
                <a:solidFill>
                  <a:srgbClr val="FFFFFF"/>
                </a:solidFill>
                <a:latin typeface="Muli"/>
                <a:ea typeface="Muli"/>
                <a:cs typeface="Muli"/>
                <a:sym typeface="Muli"/>
              </a:rPr>
              <a:t>SPECIAL THANKS TO MY MENTORS, PEERS, AND ONLINE LEARNING RESOURCES FOR PROVIDING KNOWLEDGE AND DIRECTION IN USING TOOLS LIKE POWER BI, PYTHON, SQL, AND EXCEL EFFECTIVELY. THEIR INSIGHTS GREATLY ENHANCED MY UNDERSTANDING OF DATA ANALYTICS AND VISUALIZATION.</a:t>
            </a:r>
          </a:p>
          <a:p>
            <a:pPr algn="ctr">
              <a:lnSpc>
                <a:spcPts val="3302"/>
              </a:lnSpc>
              <a:spcBef>
                <a:spcPct val="0"/>
              </a:spcBef>
            </a:pPr>
            <a:r>
              <a:rPr lang="en-US" sz="2872">
                <a:solidFill>
                  <a:srgbClr val="FFFFFF"/>
                </a:solidFill>
                <a:latin typeface="Muli"/>
                <a:ea typeface="Muli"/>
                <a:cs typeface="Muli"/>
                <a:sym typeface="Muli"/>
              </a:rPr>
              <a:t>I ALSO ACKNOWLEDGE THE DATASETS USED, WHICH ENABLED ME TO EXPLORE REAL-WORLD E-COMMERCE SCENARIOS AND BUILD MEANINGFUL DASHBOARDS. THIS PROJECT HAS BEEN A GREAT LEARNING EXPERIENCE IN CONNECTING BUSINESS PROBLEMS WITH DATA-DRIVEN SOLUTIONS.</a:t>
            </a:r>
          </a:p>
        </p:txBody>
      </p:sp>
      <p:sp>
        <p:nvSpPr>
          <p:cNvPr name="Freeform 4" id="4"/>
          <p:cNvSpPr/>
          <p:nvPr/>
        </p:nvSpPr>
        <p:spPr>
          <a:xfrm flipH="false" flipV="false" rot="0">
            <a:off x="14259099" y="151458"/>
            <a:ext cx="3000201" cy="3000201"/>
          </a:xfrm>
          <a:custGeom>
            <a:avLst/>
            <a:gdLst/>
            <a:ahLst/>
            <a:cxnLst/>
            <a:rect r="r" b="b" t="t" l="l"/>
            <a:pathLst>
              <a:path h="3000201" w="3000201">
                <a:moveTo>
                  <a:pt x="0" y="0"/>
                </a:moveTo>
                <a:lnTo>
                  <a:pt x="3000201" y="0"/>
                </a:lnTo>
                <a:lnTo>
                  <a:pt x="3000201" y="3000201"/>
                </a:lnTo>
                <a:lnTo>
                  <a:pt x="0" y="3000201"/>
                </a:lnTo>
                <a:lnTo>
                  <a:pt x="0" y="0"/>
                </a:lnTo>
                <a:close/>
              </a:path>
            </a:pathLst>
          </a:custGeom>
          <a:blipFill>
            <a:blip r:embed="rId3"/>
            <a:stretch>
              <a:fillRect l="0" t="0" r="0" b="0"/>
            </a:stretch>
          </a:blipFill>
        </p:spPr>
      </p:sp>
      <p:sp>
        <p:nvSpPr>
          <p:cNvPr name="TextBox 5" id="5"/>
          <p:cNvSpPr txBox="true"/>
          <p:nvPr/>
        </p:nvSpPr>
        <p:spPr>
          <a:xfrm rot="0">
            <a:off x="1028700" y="1057275"/>
            <a:ext cx="5935316" cy="1217143"/>
          </a:xfrm>
          <a:prstGeom prst="rect">
            <a:avLst/>
          </a:prstGeom>
        </p:spPr>
        <p:txBody>
          <a:bodyPr anchor="t" rtlCol="false" tIns="0" lIns="0" bIns="0" rIns="0">
            <a:spAutoFit/>
          </a:bodyPr>
          <a:lstStyle/>
          <a:p>
            <a:pPr algn="l">
              <a:lnSpc>
                <a:spcPts val="9413"/>
              </a:lnSpc>
            </a:pPr>
            <a:r>
              <a:rPr lang="en-US" sz="8185">
                <a:solidFill>
                  <a:srgbClr val="FFFFFF"/>
                </a:solidFill>
                <a:latin typeface="League Gothic"/>
                <a:ea typeface="League Gothic"/>
                <a:cs typeface="League Gothic"/>
                <a:sym typeface="League Gothic"/>
              </a:rPr>
              <a:t>ACKNOWLEDGEMENT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527745" y="3894867"/>
            <a:ext cx="9043427" cy="904342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7459" t="-8794" r="-35833" b="0"/>
              </a:stretch>
            </a:blipFill>
          </p:spPr>
        </p:sp>
      </p:grpSp>
      <p:sp>
        <p:nvSpPr>
          <p:cNvPr name="Freeform 5" id="5"/>
          <p:cNvSpPr/>
          <p:nvPr/>
        </p:nvSpPr>
        <p:spPr>
          <a:xfrm flipH="false" flipV="false" rot="0">
            <a:off x="10900245" y="5829467"/>
            <a:ext cx="6648772" cy="3733695"/>
          </a:xfrm>
          <a:custGeom>
            <a:avLst/>
            <a:gdLst/>
            <a:ahLst/>
            <a:cxnLst/>
            <a:rect r="r" b="b" t="t" l="l"/>
            <a:pathLst>
              <a:path h="3733695" w="6648772">
                <a:moveTo>
                  <a:pt x="0" y="0"/>
                </a:moveTo>
                <a:lnTo>
                  <a:pt x="6648771" y="0"/>
                </a:lnTo>
                <a:lnTo>
                  <a:pt x="6648771" y="3733694"/>
                </a:lnTo>
                <a:lnTo>
                  <a:pt x="0" y="3733694"/>
                </a:lnTo>
                <a:lnTo>
                  <a:pt x="0" y="0"/>
                </a:lnTo>
                <a:close/>
              </a:path>
            </a:pathLst>
          </a:custGeom>
          <a:blipFill>
            <a:blip r:embed="rId4"/>
            <a:stretch>
              <a:fillRect l="0" t="0" r="0" b="0"/>
            </a:stretch>
          </a:blipFill>
        </p:spPr>
      </p:sp>
      <p:sp>
        <p:nvSpPr>
          <p:cNvPr name="TextBox 6" id="6"/>
          <p:cNvSpPr txBox="true"/>
          <p:nvPr/>
        </p:nvSpPr>
        <p:spPr>
          <a:xfrm rot="0">
            <a:off x="1958325" y="1113887"/>
            <a:ext cx="11756967" cy="4715579"/>
          </a:xfrm>
          <a:prstGeom prst="rect">
            <a:avLst/>
          </a:prstGeom>
        </p:spPr>
        <p:txBody>
          <a:bodyPr anchor="t" rtlCol="false" tIns="0" lIns="0" bIns="0" rIns="0">
            <a:spAutoFit/>
          </a:bodyPr>
          <a:lstStyle/>
          <a:p>
            <a:pPr algn="l">
              <a:lnSpc>
                <a:spcPts val="18491"/>
              </a:lnSpc>
            </a:pPr>
            <a:r>
              <a:rPr lang="en-US" sz="16079">
                <a:solidFill>
                  <a:srgbClr val="FFFFFF"/>
                </a:solidFill>
                <a:latin typeface="League Gothic"/>
                <a:ea typeface="League Gothic"/>
                <a:cs typeface="League Gothic"/>
                <a:sym typeface="League Gothic"/>
              </a:rPr>
              <a:t>ANALYSIS THROUGH DASHBOARDS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572169" y="1028700"/>
            <a:ext cx="14767827" cy="8432247"/>
          </a:xfrm>
          <a:custGeom>
            <a:avLst/>
            <a:gdLst/>
            <a:ahLst/>
            <a:cxnLst/>
            <a:rect r="r" b="b" t="t" l="l"/>
            <a:pathLst>
              <a:path h="8432247" w="14767827">
                <a:moveTo>
                  <a:pt x="0" y="0"/>
                </a:moveTo>
                <a:lnTo>
                  <a:pt x="14767827" y="0"/>
                </a:lnTo>
                <a:lnTo>
                  <a:pt x="14767827" y="8432247"/>
                </a:lnTo>
                <a:lnTo>
                  <a:pt x="0" y="8432247"/>
                </a:lnTo>
                <a:lnTo>
                  <a:pt x="0" y="0"/>
                </a:lnTo>
                <a:close/>
              </a:path>
            </a:pathLst>
          </a:custGeom>
          <a:blipFill>
            <a:blip r:embed="rId2"/>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415934" y="720503"/>
            <a:ext cx="15456132" cy="8770906"/>
          </a:xfrm>
          <a:custGeom>
            <a:avLst/>
            <a:gdLst/>
            <a:ahLst/>
            <a:cxnLst/>
            <a:rect r="r" b="b" t="t" l="l"/>
            <a:pathLst>
              <a:path h="8770906" w="15456132">
                <a:moveTo>
                  <a:pt x="0" y="0"/>
                </a:moveTo>
                <a:lnTo>
                  <a:pt x="15456132" y="0"/>
                </a:lnTo>
                <a:lnTo>
                  <a:pt x="15456132" y="8770906"/>
                </a:lnTo>
                <a:lnTo>
                  <a:pt x="0" y="8770906"/>
                </a:lnTo>
                <a:lnTo>
                  <a:pt x="0" y="0"/>
                </a:lnTo>
                <a:close/>
              </a:path>
            </a:pathLst>
          </a:custGeom>
          <a:blipFill>
            <a:blip r:embed="rId2"/>
            <a:stretch>
              <a:fillRect l="-137" t="0" r="-377" b="-591"/>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803434" y="514350"/>
            <a:ext cx="16681132" cy="9458536"/>
          </a:xfrm>
          <a:custGeom>
            <a:avLst/>
            <a:gdLst/>
            <a:ahLst/>
            <a:cxnLst/>
            <a:rect r="r" b="b" t="t" l="l"/>
            <a:pathLst>
              <a:path h="9458536" w="16681132">
                <a:moveTo>
                  <a:pt x="0" y="0"/>
                </a:moveTo>
                <a:lnTo>
                  <a:pt x="16681132" y="0"/>
                </a:lnTo>
                <a:lnTo>
                  <a:pt x="16681132" y="9458536"/>
                </a:lnTo>
                <a:lnTo>
                  <a:pt x="0" y="9458536"/>
                </a:lnTo>
                <a:lnTo>
                  <a:pt x="0" y="0"/>
                </a:lnTo>
                <a:close/>
              </a:path>
            </a:pathLst>
          </a:custGeom>
          <a:blipFill>
            <a:blip r:embed="rId2"/>
            <a:stretch>
              <a:fillRect l="-178" t="-54" r="0" b="-486"/>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DAGxdgxa7Rs</dc:identifier>
  <dcterms:modified xsi:type="dcterms:W3CDTF">2011-08-01T06:04:30Z</dcterms:modified>
  <cp:revision>1</cp:revision>
  <dc:title>Black and White Simple Professional Data Analysis Presentation</dc:title>
</cp:coreProperties>
</file>